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82" r:id="rId3"/>
    <p:sldId id="285" r:id="rId4"/>
    <p:sldId id="283" r:id="rId5"/>
    <p:sldId id="294" r:id="rId6"/>
    <p:sldId id="287" r:id="rId7"/>
    <p:sldId id="288" r:id="rId8"/>
    <p:sldId id="289" r:id="rId9"/>
    <p:sldId id="270" r:id="rId10"/>
    <p:sldId id="271" r:id="rId11"/>
    <p:sldId id="272" r:id="rId12"/>
    <p:sldId id="273" r:id="rId13"/>
    <p:sldId id="274" r:id="rId14"/>
    <p:sldId id="275" r:id="rId15"/>
    <p:sldId id="295" r:id="rId16"/>
    <p:sldId id="276" r:id="rId17"/>
    <p:sldId id="277" r:id="rId18"/>
    <p:sldId id="278" r:id="rId19"/>
    <p:sldId id="296" r:id="rId20"/>
    <p:sldId id="279" r:id="rId21"/>
    <p:sldId id="291" r:id="rId22"/>
    <p:sldId id="290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una Henley" initials="SH" lastIdx="22" clrIdx="0">
    <p:extLst/>
  </p:cmAuthor>
  <p:cmAuthor id="2" name="Shawnte R. Loeri" initials="SR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3399"/>
    <a:srgbClr val="FF3300"/>
    <a:srgbClr val="FFFF66"/>
    <a:srgbClr val="99CCFF"/>
    <a:srgbClr val="66FFFF"/>
    <a:srgbClr val="33CCFF"/>
    <a:srgbClr val="000099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22" autoAdjust="0"/>
  </p:normalViewPr>
  <p:slideViewPr>
    <p:cSldViewPr>
      <p:cViewPr varScale="1">
        <p:scale>
          <a:sx n="73" d="100"/>
          <a:sy n="73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8AC6-7C24-4ADF-B2E8-814FE727B877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DBB1-E263-43FE-BB36-7D52FCB7D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6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22D0-42C2-4035-8B1A-E61327CCEABE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AD98C-0EF5-4632-A0BF-86BF5AAAC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</a:t>
            </a:r>
            <a:r>
              <a:rPr lang="en-US" baseline="0" dirty="0"/>
              <a:t> that long-term health outcomes are serious, and effects that child’s quality of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D98C-0EF5-4632-A0BF-86BF5AAAC9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 formula also has inherent risks. Like breast milk, formula is not a sterile product.</a:t>
            </a:r>
            <a:r>
              <a:rPr lang="en-US" baseline="0" dirty="0"/>
              <a:t> </a:t>
            </a:r>
            <a:r>
              <a:rPr lang="en-US" dirty="0"/>
              <a:t>Furthermore, milk-based infant formula contains lactose,</a:t>
            </a:r>
            <a:r>
              <a:rPr lang="en-US" baseline="0" dirty="0"/>
              <a:t> </a:t>
            </a:r>
            <a:r>
              <a:rPr lang="en-US" dirty="0"/>
              <a:t>protein, and milk fat that may protect bacteria during the drying process. These sublethally injured</a:t>
            </a:r>
            <a:r>
              <a:rPr lang="en-US" baseline="0" dirty="0"/>
              <a:t> </a:t>
            </a:r>
            <a:r>
              <a:rPr lang="en-US" dirty="0"/>
              <a:t>microorganisms have been reported to survive for up to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D98C-0EF5-4632-A0BF-86BF5AAAC9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90154"/>
            <a:ext cx="1524000" cy="79386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00015" y="625773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3399"/>
                </a:solidFill>
              </a:rPr>
              <a:t>www.fightbac.org/kids</a:t>
            </a:r>
          </a:p>
        </p:txBody>
      </p:sp>
    </p:spTree>
    <p:extLst>
      <p:ext uri="{BB962C8B-B14F-4D97-AF65-F5344CB8AC3E}">
        <p14:creationId xmlns:p14="http://schemas.microsoft.com/office/powerpoint/2010/main" val="33837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6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3810000"/>
            <a:ext cx="9144001" cy="140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itle 7"/>
          <p:cNvSpPr txBox="1">
            <a:spLocks/>
          </p:cNvSpPr>
          <p:nvPr userDrawn="1"/>
        </p:nvSpPr>
        <p:spPr>
          <a:xfrm>
            <a:off x="464568" y="3048000"/>
            <a:ext cx="8458200" cy="43021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Health at Risk: Long-Term Health Effects of a Foodborne Illness</a:t>
            </a: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2971800" y="4034471"/>
            <a:ext cx="3200400" cy="259863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" y="15240"/>
            <a:ext cx="9144000" cy="4279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" y="89221"/>
            <a:ext cx="2505807" cy="151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/>
          <a:stretch/>
        </p:blipFill>
        <p:spPr>
          <a:xfrm>
            <a:off x="2895600" y="0"/>
            <a:ext cx="5317242" cy="48240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35173" y="4724400"/>
            <a:ext cx="9179174" cy="2143659"/>
          </a:xfrm>
          <a:prstGeom prst="rect">
            <a:avLst/>
          </a:prstGeom>
          <a:solidFill>
            <a:srgbClr val="003399"/>
          </a:solidFill>
          <a:ln w="50800" cap="rnd" cmpd="thickThin" algn="ctr">
            <a:solidFill>
              <a:srgbClr val="00339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2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995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0772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387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9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9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540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69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92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9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38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44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96EF648C-D7E9-44B2-A244-CC1331E2DF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2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28E154-B7BE-4B69-B2A1-558BA6C6F17A}" type="datetimeFigureOut">
              <a:rPr lang="en-US" smtClean="0">
                <a:solidFill>
                  <a:srgbClr val="000000"/>
                </a:solidFill>
              </a:rPr>
              <a:pPr/>
              <a:t>8/29/2018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B3CF9-58E3-47D4-85BC-D9013647E6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9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1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E154-B7BE-4B69-B2A1-558BA6C6F17A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3CF9-58E3-47D4-85BC-D9013647E6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-3" y="-4"/>
            <a:ext cx="9144003" cy="914403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5400000" flipV="1">
            <a:off x="5943031" y="2285429"/>
            <a:ext cx="5487542" cy="914403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 flipV="1">
            <a:off x="8015791" y="5729785"/>
            <a:ext cx="1342030" cy="914403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8" y="5715000"/>
            <a:ext cx="1637872" cy="99169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715001" y="6260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A7A7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www.fightbac.org/kids</a:t>
            </a:r>
          </a:p>
        </p:txBody>
      </p:sp>
    </p:spTree>
    <p:extLst>
      <p:ext uri="{BB962C8B-B14F-4D97-AF65-F5344CB8AC3E}">
        <p14:creationId xmlns:p14="http://schemas.microsoft.com/office/powerpoint/2010/main" val="317308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tx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tx2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tx2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tx2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48006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  <a:t>Keeping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Babies &amp; Toddlers</a:t>
            </a: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  <a:t> Safe</a:t>
            </a:r>
            <a:b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  <a:t>from Foodborne Illness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471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www.fightbac.org/kids</a:t>
            </a:r>
          </a:p>
        </p:txBody>
      </p:sp>
    </p:spTree>
    <p:extLst>
      <p:ext uri="{BB962C8B-B14F-4D97-AF65-F5344CB8AC3E}">
        <p14:creationId xmlns:p14="http://schemas.microsoft.com/office/powerpoint/2010/main" val="32753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6200"/>
            <a:ext cx="8186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Tip</a:t>
            </a:r>
            <a:r>
              <a:rPr lang="en-US" sz="4800" b="1" dirty="0">
                <a:solidFill>
                  <a:schemeClr val="tx2"/>
                </a:solidFill>
              </a:rPr>
              <a:t> #2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65230" cy="48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90154"/>
            <a:ext cx="1524000" cy="793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9536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</a:rPr>
              <a:t>Milk &amp; Prepared Formula Tips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6842"/>
          <a:stretch/>
        </p:blipFill>
        <p:spPr>
          <a:xfrm>
            <a:off x="2209800" y="4741267"/>
            <a:ext cx="3048001" cy="2116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549" y="1228904"/>
            <a:ext cx="75774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Milk and prepared formula are susceptible to bacterial contamination if they are not handled and stored properly.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Breast milk and prepared formula must be refrigerated at 40 °F or below.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Use an appliance thermometer to make sure your refrigerator is at 40 °F or below. </a:t>
            </a:r>
          </a:p>
          <a:p>
            <a:pPr lvl="0"/>
            <a:endParaRPr lang="en-US" sz="1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7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0810"/>
            <a:ext cx="9144000" cy="480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91363"/>
            <a:ext cx="818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Tip #3</a:t>
            </a:r>
          </a:p>
        </p:txBody>
      </p:sp>
    </p:spTree>
    <p:extLst>
      <p:ext uri="{BB962C8B-B14F-4D97-AF65-F5344CB8AC3E}">
        <p14:creationId xmlns:p14="http://schemas.microsoft.com/office/powerpoint/2010/main" val="6784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36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Baby Food Tips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554301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399"/>
                </a:solidFill>
              </a:rPr>
              <a:t>Do not feed a baby directly from a jar of food.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399"/>
                </a:solidFill>
              </a:rPr>
              <a:t>Use a clean spoon to take out a portion of food.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3399"/>
                </a:solidFill>
              </a:rPr>
              <a:t>Place the food in a clean bowl.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32613"/>
            <a:ext cx="2895600" cy="19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36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Baby Food Tips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00197"/>
            <a:ext cx="739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3399"/>
                </a:solidFill>
              </a:rPr>
              <a:t>Refrigerate unserved portions of baby food in the original container or jar at 40 °F or below.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3399"/>
                </a:solidFill>
              </a:rPr>
              <a:t>Label the jar with the date it was opened. Use within three days.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32613"/>
            <a:ext cx="2895600" cy="19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53099" cy="4802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1363"/>
            <a:ext cx="818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Tip #4</a:t>
            </a:r>
          </a:p>
        </p:txBody>
      </p:sp>
    </p:spTree>
    <p:extLst>
      <p:ext uri="{BB962C8B-B14F-4D97-AF65-F5344CB8AC3E}">
        <p14:creationId xmlns:p14="http://schemas.microsoft.com/office/powerpoint/2010/main" val="112839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36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Diaper Changing Tips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272838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3399"/>
                </a:solidFill>
              </a:rPr>
              <a:t>Kitchen and eating areas are always off limits for diaper changing.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3399"/>
                </a:solidFill>
              </a:rPr>
              <a:t>Always change diapers in the same location </a:t>
            </a:r>
            <a:br>
              <a:rPr lang="en-US" sz="3100" dirty="0">
                <a:solidFill>
                  <a:srgbClr val="003399"/>
                </a:solidFill>
              </a:rPr>
            </a:br>
            <a:r>
              <a:rPr lang="en-US" sz="3100" dirty="0">
                <a:solidFill>
                  <a:srgbClr val="003399"/>
                </a:solidFill>
              </a:rPr>
              <a:t>in your home to keep any germs confined to one area.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3399"/>
                </a:solidFill>
              </a:rPr>
              <a:t>Wash your hands and your child’s hands </a:t>
            </a:r>
            <a:br>
              <a:rPr lang="en-US" sz="3100" dirty="0">
                <a:solidFill>
                  <a:srgbClr val="003399"/>
                </a:solidFill>
              </a:rPr>
            </a:br>
            <a:r>
              <a:rPr lang="en-US" sz="3100" dirty="0">
                <a:solidFill>
                  <a:srgbClr val="003399"/>
                </a:solidFill>
              </a:rPr>
              <a:t>with soap and water after changing  the diaper.</a:t>
            </a:r>
            <a:endParaRPr lang="en-US" sz="32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953000"/>
            <a:ext cx="361225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81531" cy="4820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1363"/>
            <a:ext cx="818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Tip #5</a:t>
            </a:r>
          </a:p>
        </p:txBody>
      </p:sp>
    </p:spTree>
    <p:extLst>
      <p:ext uri="{BB962C8B-B14F-4D97-AF65-F5344CB8AC3E}">
        <p14:creationId xmlns:p14="http://schemas.microsoft.com/office/powerpoint/2010/main" val="189525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81529" cy="48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3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36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Handwashing Steps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143000"/>
            <a:ext cx="76461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3399"/>
                </a:solidFill>
              </a:rPr>
              <a:t>Wet</a:t>
            </a:r>
            <a:r>
              <a:rPr lang="en-US" sz="2600" dirty="0">
                <a:solidFill>
                  <a:srgbClr val="003399"/>
                </a:solidFill>
              </a:rPr>
              <a:t> your hands with clean, running water (warm or cold), turn off the tap, and apply soap.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3399"/>
                </a:solidFill>
              </a:rPr>
              <a:t>Lather</a:t>
            </a:r>
            <a:r>
              <a:rPr lang="en-US" sz="2600" dirty="0">
                <a:solidFill>
                  <a:srgbClr val="003399"/>
                </a:solidFill>
              </a:rPr>
              <a:t> your hands by rubbing them together with the soap. Be sure to lather the backs of your hands, between your fingers, and under your nails.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3399"/>
                </a:solidFill>
              </a:rPr>
              <a:t>Scrub</a:t>
            </a:r>
            <a:r>
              <a:rPr lang="en-US" sz="2600" dirty="0">
                <a:solidFill>
                  <a:srgbClr val="003399"/>
                </a:solidFill>
              </a:rPr>
              <a:t> your hands for at least 20 seconds. Need a timer? Hum the “Happy Birthday” song from beginning to end twice.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3399"/>
                </a:solidFill>
              </a:rPr>
              <a:t>Rinse</a:t>
            </a:r>
            <a:r>
              <a:rPr lang="en-US" sz="2600" dirty="0">
                <a:solidFill>
                  <a:srgbClr val="003399"/>
                </a:solidFill>
              </a:rPr>
              <a:t> your hands well under clean, running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3399"/>
                </a:solidFill>
              </a:rPr>
              <a:t>Dry</a:t>
            </a:r>
            <a:r>
              <a:rPr lang="en-US" sz="2600" dirty="0">
                <a:solidFill>
                  <a:srgbClr val="003399"/>
                </a:solidFill>
              </a:rPr>
              <a:t> your hands using a clean towel or air dry them.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318968"/>
            <a:ext cx="1981199" cy="15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467600" cy="2514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3399"/>
                </a:solidFill>
              </a:rPr>
              <a:t>1. Why your baby or toddler is at risk for a foodborne illness</a:t>
            </a:r>
          </a:p>
          <a:p>
            <a:pPr algn="l"/>
            <a:r>
              <a:rPr lang="en-US" sz="3600" dirty="0">
                <a:solidFill>
                  <a:srgbClr val="003399"/>
                </a:solidFill>
              </a:rPr>
              <a:t>2. Tips to reduce risk among young children</a:t>
            </a:r>
          </a:p>
          <a:p>
            <a:pPr algn="l"/>
            <a:r>
              <a:rPr lang="en-US" sz="3600" dirty="0">
                <a:solidFill>
                  <a:srgbClr val="003399"/>
                </a:solidFill>
              </a:rPr>
              <a:t>3. Resources for parents and caregivers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Learning Objectives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117"/>
          <a:stretch/>
        </p:blipFill>
        <p:spPr>
          <a:xfrm>
            <a:off x="2008031" y="4594568"/>
            <a:ext cx="3478369" cy="22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136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Be Consistent!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479352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3399"/>
                </a:solidFill>
              </a:rPr>
              <a:t>Leaving a bottle out at room temperature can increase the risk of foodborne illness for your baby.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B0F0"/>
                </a:solidFill>
              </a:rPr>
              <a:t>Use breast milk and prepared formula within 48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3399"/>
                </a:solidFill>
              </a:rPr>
              <a:t>Do not feed a baby directly from a jar of food. Use a clean spoon to place the food in a clean bowl.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B0F0"/>
                </a:solidFill>
              </a:rPr>
              <a:t>Kitchen and eating areas are always off limits for diaper changing.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3399"/>
                </a:solidFill>
              </a:rPr>
              <a:t>Take time to help young children learn to wash their hands properly with soap and water.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oodsafety.gov/images/infographic-foodsafety-children-und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2" y="1700600"/>
            <a:ext cx="2514600" cy="325650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701794"/>
            <a:ext cx="2498840" cy="32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2785" y="4957106"/>
            <a:ext cx="252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</a:rPr>
              <a:t>www.fightbac.org/kids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9722" y="4964668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</a:rPr>
              <a:t>www.foodsafety.gov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136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Download Free Flyers</a:t>
            </a:r>
          </a:p>
        </p:txBody>
      </p:sp>
    </p:spTree>
    <p:extLst>
      <p:ext uri="{BB962C8B-B14F-4D97-AF65-F5344CB8AC3E}">
        <p14:creationId xmlns:p14="http://schemas.microsoft.com/office/powerpoint/2010/main" val="340526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36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More Free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Food safety fact 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Recipes – print and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Child care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Kids’ activity 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Coloring pages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3144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99"/>
                </a:solidFill>
                <a:latin typeface="Calibri" panose="020F0502020204030204" pitchFamily="34" charset="0"/>
              </a:rPr>
              <a:t>www.fightbac.org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0">
            <a:off x="5710650" y="1455753"/>
            <a:ext cx="2756159" cy="353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573">
            <a:off x="6510957" y="3007443"/>
            <a:ext cx="2171700" cy="304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1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Thank You!</a:t>
            </a:r>
          </a:p>
        </p:txBody>
      </p:sp>
      <p:pic>
        <p:nvPicPr>
          <p:cNvPr id="1026" name="Picture 2" descr="http://www.fightbac.org/wp-content/uploads/2018/05/ALCWF-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51" y="5353001"/>
            <a:ext cx="1265349" cy="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024" y="5525869"/>
            <a:ext cx="821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“Keeping Babies &amp; Toddlers Safe from</a:t>
            </a:r>
            <a:br>
              <a:rPr lang="en-US" sz="1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Foodborne Illness” </a:t>
            </a:r>
            <a: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is supported by</a:t>
            </a:r>
            <a:b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grant from the American Legion Child Welfare Foundation.</a:t>
            </a:r>
          </a:p>
        </p:txBody>
      </p:sp>
      <p:pic>
        <p:nvPicPr>
          <p:cNvPr id="2050" name="Picture 2" descr="Image result for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1155"/>
            <a:ext cx="777703" cy="7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628072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890" algn="ctr"/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Title</a:t>
            </a:r>
            <a:b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b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  <a:br>
              <a:rPr lang="en-US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</p:txBody>
      </p:sp>
      <p:pic>
        <p:nvPicPr>
          <p:cNvPr id="2052" name="Picture 4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81" y="2341807"/>
            <a:ext cx="840922" cy="8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5195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facebook.com/FightBAC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5314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</a:rPr>
              <a:t>@Fight_BAC</a:t>
            </a:r>
          </a:p>
        </p:txBody>
      </p:sp>
    </p:spTree>
    <p:extLst>
      <p:ext uri="{BB962C8B-B14F-4D97-AF65-F5344CB8AC3E}">
        <p14:creationId xmlns:p14="http://schemas.microsoft.com/office/powerpoint/2010/main" val="10761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49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Young Children are Vulnerable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374100"/>
            <a:ext cx="765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Each year an estimated </a:t>
            </a:r>
            <a:r>
              <a:rPr lang="en-US" sz="3600" u="sng" dirty="0">
                <a:solidFill>
                  <a:srgbClr val="003399"/>
                </a:solidFill>
              </a:rPr>
              <a:t>300,000 </a:t>
            </a:r>
            <a:r>
              <a:rPr lang="en-US" sz="3600" dirty="0">
                <a:solidFill>
                  <a:srgbClr val="003399"/>
                </a:solidFill>
              </a:rPr>
              <a:t>illnesses affect children under age 5 in the U.S.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A child’s immune system is not fully 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An underdeveloped immune system makes it difficult for young children to fight off infection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89841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Sources: Centers for Disease Control and Prevention, 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6082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49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Young Children are Vulnerable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516082"/>
            <a:ext cx="7658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399"/>
                </a:solidFill>
              </a:rPr>
              <a:t>Children under age 5 experience the highest rate of any age group for getting sick from these germs: 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3399"/>
                </a:solidFill>
              </a:rPr>
              <a:t>Campylobacter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3399"/>
                </a:solidFill>
              </a:rPr>
              <a:t>E. coli </a:t>
            </a:r>
            <a:r>
              <a:rPr lang="en-US" sz="3600" dirty="0">
                <a:solidFill>
                  <a:srgbClr val="003399"/>
                </a:solidFill>
              </a:rPr>
              <a:t>O157 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3399"/>
                </a:solidFill>
              </a:rPr>
              <a:t>Salmonella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3399"/>
                </a:solidFill>
              </a:rPr>
              <a:t>Shigella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350" y="5486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Sources: Centers for Disease Control and Prevention, 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6154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Children under age 5 have a higher likelihood of </a:t>
            </a:r>
            <a:r>
              <a:rPr lang="en-US" sz="3200" i="1" dirty="0">
                <a:solidFill>
                  <a:srgbClr val="003399"/>
                </a:solidFill>
                <a:latin typeface="Calibri" panose="020F0502020204030204" pitchFamily="34" charset="0"/>
              </a:rPr>
              <a:t>E. coli</a:t>
            </a: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 evolving into                   Hemolytic Uremic Syndrome (HUS)</a:t>
            </a:r>
          </a:p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HUS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is a severe </a:t>
            </a:r>
            <a:r>
              <a:rPr lang="en-US" sz="3200" i="1" dirty="0">
                <a:solidFill>
                  <a:srgbClr val="003399"/>
                </a:solidFill>
                <a:latin typeface="Calibri" panose="020F0502020204030204" pitchFamily="34" charset="0"/>
              </a:rPr>
              <a:t>E. coli </a:t>
            </a: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complication that can lead to kidney failure and death</a:t>
            </a:r>
          </a:p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Risk of developing HUS: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Healthy people – 6% 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  <a:latin typeface="Calibri" panose="020F0502020204030204" pitchFamily="34" charset="0"/>
              </a:rPr>
              <a:t>Children under age 5 – 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</a:rPr>
              <a:t>15%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099" y="144959"/>
            <a:ext cx="8238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Special Risks for Young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862" y="54864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Sources: Centers for Disease Control and Prevention, 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5159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886" y="1227786"/>
            <a:ext cx="7054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HUS is a leading cause of acute kidney failure in children under age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Long-term health outcomes: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Kidney failure (20─30%)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High blood pressure (8–12%)</a:t>
            </a:r>
          </a:p>
          <a:p>
            <a:pPr marL="914400" lvl="1" indent="-457200">
              <a:buClr>
                <a:srgbClr val="33CC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Diabetes (0–15%)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099" y="144959"/>
            <a:ext cx="8238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More about HUS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r="5749" b="15419"/>
          <a:stretch/>
        </p:blipFill>
        <p:spPr bwMode="auto">
          <a:xfrm>
            <a:off x="2438400" y="4495295"/>
            <a:ext cx="1939344" cy="23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4419600" y="5330398"/>
            <a:ext cx="269868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charset="0"/>
              </a:rPr>
              <a:t>Ashley</a:t>
            </a:r>
          </a:p>
          <a:p>
            <a:r>
              <a:rPr lang="en-US" sz="1400" b="1" i="1" dirty="0">
                <a:latin typeface="Arial" charset="0"/>
              </a:rPr>
              <a:t>E.coli </a:t>
            </a:r>
            <a:r>
              <a:rPr lang="en-US" sz="1400" b="1" dirty="0">
                <a:latin typeface="Arial" charset="0"/>
              </a:rPr>
              <a:t>O157:H7</a:t>
            </a:r>
          </a:p>
          <a:p>
            <a:r>
              <a:rPr lang="en-US" sz="1100" i="1" dirty="0">
                <a:latin typeface="Arial" charset="0"/>
              </a:rPr>
              <a:t>Courtesy of  STOP Foodborne Illness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810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Sources: Centers for Disease Control and Prevention, 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727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099" y="76200"/>
            <a:ext cx="8238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Keep Your Baby or Toddler Safe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50" y="1371600"/>
            <a:ext cx="5943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8450" y="4634805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</a:rPr>
              <a:t>Here are </a:t>
            </a:r>
            <a:r>
              <a:rPr lang="en-US" sz="2800" b="1" u="sng" dirty="0">
                <a:solidFill>
                  <a:srgbClr val="003399"/>
                </a:solidFill>
              </a:rPr>
              <a:t>five</a:t>
            </a:r>
            <a:r>
              <a:rPr lang="en-US" sz="2800" dirty="0">
                <a:solidFill>
                  <a:srgbClr val="003399"/>
                </a:solidFill>
              </a:rPr>
              <a:t> important tips for keeping babies and toddlers safe from foodborne illness.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600200"/>
            <a:ext cx="2264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3399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0499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99"/>
                </a:solidFill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447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7" y="914400"/>
            <a:ext cx="9153095" cy="480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099" y="76200"/>
            <a:ext cx="8238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Tip #1</a:t>
            </a:r>
          </a:p>
        </p:txBody>
      </p:sp>
    </p:spTree>
    <p:extLst>
      <p:ext uri="{BB962C8B-B14F-4D97-AF65-F5344CB8AC3E}">
        <p14:creationId xmlns:p14="http://schemas.microsoft.com/office/powerpoint/2010/main" val="100071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363"/>
            <a:ext cx="818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Baby Formula Tips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91803"/>
            <a:ext cx="3151111" cy="2233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Use a clean bottle that has been sterilized</a:t>
            </a:r>
            <a:br>
              <a:rPr lang="en-US" sz="3200" dirty="0">
                <a:solidFill>
                  <a:srgbClr val="003399"/>
                </a:solidFill>
              </a:rPr>
            </a:br>
            <a:r>
              <a:rPr lang="en-US" sz="3200" dirty="0">
                <a:solidFill>
                  <a:srgbClr val="003399"/>
                </a:solidFill>
              </a:rPr>
              <a:t>in boiling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Mix only enough formula for one feeding.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Do not add new formula to a half-filled bottle.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After feeding baby, throw out any formula</a:t>
            </a:r>
            <a:br>
              <a:rPr lang="en-US" sz="3200" dirty="0">
                <a:solidFill>
                  <a:srgbClr val="003399"/>
                </a:solidFill>
              </a:rPr>
            </a:br>
            <a:r>
              <a:rPr lang="en-US" sz="3200" dirty="0">
                <a:solidFill>
                  <a:srgbClr val="003399"/>
                </a:solidFill>
              </a:rPr>
              <a:t>or breast milk that is left over. </a:t>
            </a:r>
          </a:p>
        </p:txBody>
      </p:sp>
    </p:spTree>
    <p:extLst>
      <p:ext uri="{BB962C8B-B14F-4D97-AF65-F5344CB8AC3E}">
        <p14:creationId xmlns:p14="http://schemas.microsoft.com/office/powerpoint/2010/main" val="23985358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Custom 3">
      <a:dk1>
        <a:srgbClr val="000000"/>
      </a:dk1>
      <a:lt1>
        <a:srgbClr val="FFFFFF"/>
      </a:lt1>
      <a:dk2>
        <a:srgbClr val="0070C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1787</TotalTime>
  <Words>772</Words>
  <Application>Microsoft Office PowerPoint</Application>
  <PresentationFormat>On-screen Show (4:3)</PresentationFormat>
  <Paragraphs>95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Trebuchet MS</vt:lpstr>
      <vt:lpstr>Wingdings 2</vt:lpstr>
      <vt:lpstr>Office Theme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Shawnte R. Loeri</dc:creator>
  <cp:lastModifiedBy>Shawnte R. Loeri</cp:lastModifiedBy>
  <cp:revision>142</cp:revision>
  <dcterms:created xsi:type="dcterms:W3CDTF">2018-05-04T18:07:20Z</dcterms:created>
  <dcterms:modified xsi:type="dcterms:W3CDTF">2018-08-29T14:11:14Z</dcterms:modified>
</cp:coreProperties>
</file>