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83" r:id="rId1"/>
  </p:sldMasterIdLst>
  <p:notesMasterIdLst>
    <p:notesMasterId r:id="rId20"/>
  </p:notesMasterIdLst>
  <p:sldIdLst>
    <p:sldId id="256" r:id="rId2"/>
    <p:sldId id="339" r:id="rId3"/>
    <p:sldId id="284" r:id="rId4"/>
    <p:sldId id="319" r:id="rId5"/>
    <p:sldId id="340" r:id="rId6"/>
    <p:sldId id="311" r:id="rId7"/>
    <p:sldId id="323" r:id="rId8"/>
    <p:sldId id="324" r:id="rId9"/>
    <p:sldId id="325" r:id="rId10"/>
    <p:sldId id="326" r:id="rId11"/>
    <p:sldId id="303" r:id="rId12"/>
    <p:sldId id="309" r:id="rId13"/>
    <p:sldId id="328" r:id="rId14"/>
    <p:sldId id="342" r:id="rId15"/>
    <p:sldId id="333" r:id="rId16"/>
    <p:sldId id="341" r:id="rId17"/>
    <p:sldId id="338" r:id="rId18"/>
    <p:sldId id="271" r:id="rId19"/>
  </p:sldIdLst>
  <p:sldSz cx="9144000" cy="6858000" type="screen4x3"/>
  <p:notesSz cx="6858000" cy="9296400"/>
  <p:embeddedFontLst>
    <p:embeddedFont>
      <p:font typeface="Adobe Fan Heiti Std B" panose="020B0700000000000000" pitchFamily="34" charset="-128"/>
      <p:bold r:id="rId21"/>
    </p:embeddedFont>
    <p:embeddedFont>
      <p:font typeface="Myriad Web Pro" panose="020B0604020202020204" charset="0"/>
      <p:regular r:id="rId22"/>
      <p:bold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dobe Gothic Std B" panose="020B0800000000000000" pitchFamily="34" charset="-128"/>
      <p:bold r:id="rId29"/>
    </p:embeddedFont>
    <p:embeddedFont>
      <p:font typeface="Myriad Pro" panose="020B0503030403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ene, Elizabeth (CDC/OID/NCEZID)" initials="ITE6" lastIdx="6" clrIdx="5">
    <p:extLst>
      <p:ext uri="{19B8F6BF-5375-455C-9EA6-DF929625EA0E}">
        <p15:presenceInfo xmlns:p15="http://schemas.microsoft.com/office/powerpoint/2012/main" userId="Greene, Elizabeth (CDC/OID/NCEZID)" providerId="None"/>
      </p:ext>
    </p:extLst>
  </p:cmAuthor>
  <p:cmAuthor id="2" name="Suzanne Heitfeld" initials="SMH" lastIdx="1" clrIdx="1">
    <p:extLst>
      <p:ext uri="{19B8F6BF-5375-455C-9EA6-DF929625EA0E}">
        <p15:presenceInfo xmlns:p15="http://schemas.microsoft.com/office/powerpoint/2012/main" userId="Suzanne Heitfeld" providerId="None"/>
      </p:ext>
    </p:extLst>
  </p:cmAuthor>
  <p:cmAuthor id="3" name="Greene, Elizabeth (CDC/OID/NCEZID)" initials="GE(" lastIdx="1" clrIdx="2">
    <p:extLst>
      <p:ext uri="{19B8F6BF-5375-455C-9EA6-DF929625EA0E}">
        <p15:presenceInfo xmlns:p15="http://schemas.microsoft.com/office/powerpoint/2012/main" userId="S-1-5-21-1207783550-2075000910-922709458-265221" providerId="AD"/>
      </p:ext>
    </p:extLst>
  </p:cmAuthor>
  <p:cmAuthor id="4" name="Elizabeth Greene" initials="ELG" lastIdx="2" clrIdx="3">
    <p:extLst>
      <p:ext uri="{19B8F6BF-5375-455C-9EA6-DF929625EA0E}">
        <p15:presenceInfo xmlns:p15="http://schemas.microsoft.com/office/powerpoint/2012/main" userId="Elizabeth Greene" providerId="None"/>
      </p:ext>
    </p:extLst>
  </p:cmAuthor>
  <p:cmAuthor id="5" name="Jaggi, Neha (CDC/OID/NCEZID)" initials="JN(" lastIdx="2" clrIdx="4">
    <p:extLst>
      <p:ext uri="{19B8F6BF-5375-455C-9EA6-DF929625EA0E}">
        <p15:presenceInfo xmlns:p15="http://schemas.microsoft.com/office/powerpoint/2012/main" userId="S-1-5-21-1207783550-2075000910-922709458-5493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488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88" autoAdjust="0"/>
    <p:restoredTop sz="64667" autoAdjust="0"/>
  </p:normalViewPr>
  <p:slideViewPr>
    <p:cSldViewPr snapToGrid="0">
      <p:cViewPr varScale="1">
        <p:scale>
          <a:sx n="62" d="100"/>
          <a:sy n="62" d="100"/>
        </p:scale>
        <p:origin x="1502" y="48"/>
      </p:cViewPr>
      <p:guideLst/>
    </p:cSldViewPr>
  </p:slideViewPr>
  <p:outlineViewPr>
    <p:cViewPr>
      <p:scale>
        <a:sx n="33" d="100"/>
        <a:sy n="33" d="100"/>
      </p:scale>
      <p:origin x="0" y="-13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6A77F-F879-4DA4-9C46-F5B3917847A0}" type="datetimeFigureOut">
              <a:rPr lang="en-US" smtClean="0"/>
              <a:t>2/6/2018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01B97-EB4E-4119-8FE8-4226929904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5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5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20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91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1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Redesigned in 2017 to include more information that people were looking for. Information sources: CDC-INFO questions, and searches</a:t>
            </a:r>
            <a:r>
              <a:rPr lang="en-US" baseline="0" dirty="0" smtClean="0"/>
              <a:t> on topics like food safety, preventing food poisoning, and symptoms of foodborne illness. We looked at searches on the CDC website and on the external web.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Outbreak</a:t>
            </a:r>
            <a:r>
              <a:rPr lang="en-US" sz="1800" baseline="0" dirty="0" smtClean="0"/>
              <a:t> </a:t>
            </a:r>
            <a:r>
              <a:rPr lang="en-US" sz="1800" dirty="0" smtClean="0"/>
              <a:t>notices can drive traffic into our pages and media coverage amplifies the general public’s awareness of an outbreak. Given that there can be multiple food outbreaks a year, it is vital to make general prevention information easily accessible.</a:t>
            </a:r>
          </a:p>
          <a:p>
            <a:pPr lvl="1"/>
            <a:endParaRPr lang="en-US" sz="1800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Question: How did we make this more social media friendly?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Launched website in September 2017,</a:t>
            </a:r>
            <a:r>
              <a:rPr lang="en-US" b="0" baseline="0" dirty="0" smtClean="0"/>
              <a:t> before National Food Safety Education Month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4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1B97-EB4E-4119-8FE8-4226929904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04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2DD7A-1052-4599-AACB-7CAD831D14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8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2DD7A-1052-4599-AACB-7CAD831D14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5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2DD7A-1052-4599-AACB-7CAD831D14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29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2DD7A-1052-4599-AACB-7CAD831D14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2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456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6705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97" r:id="rId3"/>
    <p:sldLayoutId id="2147483693" r:id="rId4"/>
    <p:sldLayoutId id="2147483694" r:id="rId5"/>
    <p:sldLayoutId id="2147483686" r:id="rId6"/>
    <p:sldLayoutId id="2147483688" r:id="rId7"/>
    <p:sldLayoutId id="2147483689" r:id="rId8"/>
    <p:sldLayoutId id="2147483690" r:id="rId9"/>
    <p:sldLayoutId id="2147483698" r:id="rId10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c.gov/foodsafety/communicatio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0ypKtFuWQ" TargetMode="External"/><Relationship Id="rId6" Type="http://schemas.openxmlformats.org/officeDocument/2006/relationships/image" Target="../media/image21.png"/><Relationship Id="rId5" Type="http://schemas.openxmlformats.org/officeDocument/2006/relationships/hyperlink" Target="https://www.cdc.gov/foodsafety/images/socialmedia/WashingStickHands2.gif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22907"/>
            <a:ext cx="6400800" cy="457200"/>
          </a:xfrm>
        </p:spPr>
        <p:txBody>
          <a:bodyPr/>
          <a:lstStyle/>
          <a:p>
            <a:r>
              <a:rPr lang="en-US" dirty="0" smtClean="0"/>
              <a:t>Elizabeth Greene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71600" y="4863540"/>
            <a:ext cx="6400800" cy="1295400"/>
          </a:xfrm>
        </p:spPr>
        <p:txBody>
          <a:bodyPr/>
          <a:lstStyle/>
          <a:p>
            <a:r>
              <a:rPr lang="en-US" dirty="0" smtClean="0"/>
              <a:t>Associate Director for Communication</a:t>
            </a:r>
          </a:p>
          <a:p>
            <a:r>
              <a:rPr lang="en-US" dirty="0" smtClean="0"/>
              <a:t>DFWED Office of the Director</a:t>
            </a:r>
          </a:p>
          <a:p>
            <a:r>
              <a:rPr lang="en-US" dirty="0" smtClean="0"/>
              <a:t>ite6@cdc.gov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Division of Foodborne, Waterborne, and Environmental Diseases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3418" y="3003417"/>
            <a:ext cx="5227982" cy="830997"/>
          </a:xfrm>
          <a:prstGeom prst="rect">
            <a:avLst/>
          </a:prstGeom>
          <a:solidFill>
            <a:srgbClr val="488ED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Website Updates and Communication Resources</a:t>
            </a:r>
            <a:endParaRPr lang="en-US" sz="2400" b="1" spc="300" dirty="0">
              <a:solidFill>
                <a:schemeClr val="accent6">
                  <a:lumMod val="90000"/>
                  <a:lumOff val="1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886" y="1491594"/>
            <a:ext cx="8146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CDC and Food Safety</a:t>
            </a:r>
            <a:endParaRPr lang="en-US" sz="5400" b="1" dirty="0"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National Center for Emerging and Zoonotic Infectious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29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available in Spanish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8797"/>
            <a:ext cx="8229600" cy="4191000"/>
          </a:xfrm>
        </p:spPr>
        <p:txBody>
          <a:bodyPr/>
          <a:lstStyle/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02" y="1778845"/>
            <a:ext cx="6866796" cy="36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36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8175" y="1351719"/>
            <a:ext cx="7712765" cy="3359426"/>
          </a:xfrm>
          <a:prstGeom prst="roundRect">
            <a:avLst/>
          </a:prstGeom>
          <a:solidFill>
            <a:schemeClr val="accent6">
              <a:lumMod val="75000"/>
              <a:lumOff val="25000"/>
              <a:alpha val="50000"/>
            </a:schemeClr>
          </a:solidFill>
          <a:ln>
            <a:solidFill>
              <a:schemeClr val="accent6">
                <a:alpha val="79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4764" y="2027899"/>
            <a:ext cx="71362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+mj-lt"/>
              </a:rPr>
              <a:t>Food Safety Communication Resources </a:t>
            </a:r>
            <a:endParaRPr lang="en-US" sz="5000" b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0576" y="4781570"/>
            <a:ext cx="6198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www.cdc.gov/foodsafety/communication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55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3547"/>
          </a:xfrm>
        </p:spPr>
        <p:txBody>
          <a:bodyPr/>
          <a:lstStyle/>
          <a:p>
            <a:r>
              <a:rPr lang="en-US" sz="3200" dirty="0" smtClean="0"/>
              <a:t>Social Media and infographics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1"/>
            <a:ext cx="8229600" cy="2743199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16" y="3750099"/>
            <a:ext cx="2707089" cy="2707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31" y="1194955"/>
            <a:ext cx="2445537" cy="2421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15" y="1194955"/>
            <a:ext cx="2345190" cy="2345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85851"/>
            <a:ext cx="2527516" cy="2539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0" y="4029974"/>
            <a:ext cx="4294682" cy="21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03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and GIFs</a:t>
            </a:r>
            <a:endParaRPr lang="en-US" dirty="0"/>
          </a:p>
        </p:txBody>
      </p:sp>
      <p:pic>
        <p:nvPicPr>
          <p:cNvPr id="5" name="zE0ypKtFuW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51471" y="1417638"/>
            <a:ext cx="4534930" cy="309771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5"/>
          </p:cNvPr>
          <p:cNvPicPr/>
          <p:nvPr/>
        </p:nvPicPr>
        <p:blipFill rotWithShape="1">
          <a:blip r:embed="rId6"/>
          <a:srcRect l="1072" t="16725" r="42143" b="10328"/>
          <a:stretch/>
        </p:blipFill>
        <p:spPr bwMode="auto">
          <a:xfrm>
            <a:off x="6277233" y="3731739"/>
            <a:ext cx="2409567" cy="1903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3669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1611"/>
          </a:xfrm>
        </p:spPr>
        <p:txBody>
          <a:bodyPr/>
          <a:lstStyle/>
          <a:p>
            <a:r>
              <a:rPr lang="en-US" dirty="0" smtClean="0"/>
              <a:t>CDC web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More than 20 web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  features on food safety</a:t>
            </a:r>
          </a:p>
          <a:p>
            <a:pPr marL="0" indent="0">
              <a:spcBef>
                <a:spcPts val="576"/>
              </a:spcBef>
              <a:buNone/>
            </a:pPr>
            <a:r>
              <a:rPr lang="en-US" b="0" dirty="0" smtClean="0"/>
              <a:t>      and related topics</a:t>
            </a:r>
            <a:br>
              <a:rPr lang="en-US" b="0" dirty="0" smtClean="0"/>
            </a:br>
            <a:r>
              <a:rPr lang="en-US" b="0" dirty="0" smtClean="0"/>
              <a:t>      (handwashing, </a:t>
            </a:r>
          </a:p>
          <a:p>
            <a:pPr marL="0" indent="0">
              <a:spcBef>
                <a:spcPts val="538"/>
              </a:spcBef>
              <a:spcAft>
                <a:spcPts val="1200"/>
              </a:spcAft>
              <a:buNone/>
            </a:pPr>
            <a:r>
              <a:rPr lang="en-US" b="0" dirty="0"/>
              <a:t> </a:t>
            </a:r>
            <a:r>
              <a:rPr lang="en-US" b="0" dirty="0" smtClean="0"/>
              <a:t>     antibiotic resistance)</a:t>
            </a:r>
          </a:p>
          <a:p>
            <a:r>
              <a:rPr lang="en-US" b="0" dirty="0" smtClean="0"/>
              <a:t>Spanish translations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920" y="1474399"/>
            <a:ext cx="4706521" cy="44426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1938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CDC and Food Safety newsletter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26242" y="6071301"/>
            <a:ext cx="612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Subscribe on cdc.gov/</a:t>
            </a:r>
            <a:r>
              <a:rPr lang="en-US" dirty="0" err="1" smtClean="0"/>
              <a:t>foodsafety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6547" t="19386" r="27381" b="11292"/>
          <a:stretch/>
        </p:blipFill>
        <p:spPr bwMode="auto">
          <a:xfrm>
            <a:off x="2361886" y="1623060"/>
            <a:ext cx="4420228" cy="3953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4953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syndication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Add CDC content directly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0" dirty="0"/>
              <a:t> </a:t>
            </a:r>
            <a:r>
              <a:rPr lang="en-US" b="0" dirty="0" smtClean="0"/>
              <a:t>     to websites and apps</a:t>
            </a:r>
          </a:p>
          <a:p>
            <a:r>
              <a:rPr lang="en-US" b="0" dirty="0" smtClean="0"/>
              <a:t>Content updates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0" dirty="0"/>
              <a:t> </a:t>
            </a:r>
            <a:r>
              <a:rPr lang="en-US" b="0" dirty="0" smtClean="0"/>
              <a:t>      automatically</a:t>
            </a:r>
          </a:p>
          <a:p>
            <a:pPr>
              <a:spcAft>
                <a:spcPts val="1200"/>
              </a:spcAft>
            </a:pPr>
            <a:r>
              <a:rPr lang="en-US" b="0" dirty="0" smtClean="0"/>
              <a:t>Simple process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846" y="1818777"/>
            <a:ext cx="4295954" cy="3106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95568" y="5366540"/>
            <a:ext cx="348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 panose="020B0503030403020204" pitchFamily="34" charset="0"/>
              </a:rPr>
              <a:t>www.cdc.gov/syndication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76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</a:t>
            </a:r>
            <a:r>
              <a:rPr lang="en-US" dirty="0" smtClean="0"/>
              <a:t>syndication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338" y="1600200"/>
            <a:ext cx="7450666" cy="4191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90074" y="3466587"/>
            <a:ext cx="2096219" cy="1497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4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638832"/>
            <a:ext cx="6400800" cy="1715054"/>
          </a:xfrm>
        </p:spPr>
        <p:txBody>
          <a:bodyPr/>
          <a:lstStyle/>
          <a:p>
            <a:pPr marL="0" indent="0" algn="ctr">
              <a:buNone/>
            </a:pPr>
            <a:r>
              <a:rPr lang="en-US" b="0" dirty="0" smtClean="0"/>
              <a:t>Elizabeth Greene</a:t>
            </a:r>
          </a:p>
          <a:p>
            <a:pPr marL="0" indent="0" algn="ctr">
              <a:buNone/>
            </a:pPr>
            <a:r>
              <a:rPr lang="en-US" b="0" dirty="0" smtClean="0"/>
              <a:t>404-639-3459</a:t>
            </a:r>
          </a:p>
          <a:p>
            <a:pPr marL="0" indent="0" algn="ctr">
              <a:buNone/>
            </a:pPr>
            <a:r>
              <a:rPr lang="en-US" b="0" dirty="0" smtClean="0"/>
              <a:t>ite6@cdc.gov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National Center for Emerging and Zoonotic Infectious Diseases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Division of Foodborne, </a:t>
            </a:r>
            <a:r>
              <a:rPr lang="en-US" dirty="0" smtClean="0"/>
              <a:t>Waterborne, </a:t>
            </a:r>
            <a:r>
              <a:rPr lang="en-US" dirty="0"/>
              <a:t>and Environmental Diseases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78465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8568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safety </a:t>
            </a:r>
            <a:r>
              <a:rPr lang="en-US" dirty="0"/>
              <a:t>w</a:t>
            </a:r>
            <a:r>
              <a:rPr lang="en-US" dirty="0" smtClean="0"/>
              <a:t>ebsite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3601" t="14096" r="22229" b="26583"/>
          <a:stretch/>
        </p:blipFill>
        <p:spPr bwMode="auto">
          <a:xfrm>
            <a:off x="1609214" y="1417638"/>
            <a:ext cx="5925571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93447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1824"/>
          </a:xfrm>
        </p:spPr>
        <p:txBody>
          <a:bodyPr/>
          <a:lstStyle/>
          <a:p>
            <a:r>
              <a:rPr lang="en-US" sz="3200" dirty="0" smtClean="0"/>
              <a:t>Redesign 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79" y="1098824"/>
            <a:ext cx="8229600" cy="5058507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US" b="0" dirty="0" smtClean="0"/>
          </a:p>
          <a:p>
            <a:pPr>
              <a:spcAft>
                <a:spcPts val="600"/>
              </a:spcAft>
            </a:pPr>
            <a:r>
              <a:rPr lang="en-US" b="0" smtClean="0"/>
              <a:t>More content </a:t>
            </a:r>
            <a:r>
              <a:rPr lang="en-US" b="0" dirty="0" smtClean="0"/>
              <a:t>targeted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/>
              <a:t>      to user needs</a:t>
            </a:r>
          </a:p>
          <a:p>
            <a:pPr>
              <a:spcAft>
                <a:spcPts val="1200"/>
              </a:spcAft>
            </a:pPr>
            <a:r>
              <a:rPr lang="en-US" b="0" dirty="0" smtClean="0"/>
              <a:t>Easier navigation</a:t>
            </a:r>
            <a:endParaRPr lang="en-US" b="0" dirty="0"/>
          </a:p>
          <a:p>
            <a:pPr>
              <a:spcAft>
                <a:spcPts val="1200"/>
              </a:spcAft>
            </a:pPr>
            <a:r>
              <a:rPr lang="en-US" b="0" dirty="0" smtClean="0"/>
              <a:t>Plain language</a:t>
            </a:r>
          </a:p>
          <a:p>
            <a:pPr lvl="0">
              <a:spcAft>
                <a:spcPts val="1200"/>
              </a:spcAft>
            </a:pPr>
            <a:r>
              <a:rPr lang="en-US" b="0" dirty="0" smtClean="0"/>
              <a:t>Search </a:t>
            </a:r>
            <a:r>
              <a:rPr lang="en-US" b="0" dirty="0"/>
              <a:t>e</a:t>
            </a:r>
            <a:r>
              <a:rPr lang="en-US" b="0" dirty="0" smtClean="0"/>
              <a:t>ngine </a:t>
            </a:r>
            <a:r>
              <a:rPr lang="en-US" b="0" dirty="0"/>
              <a:t>o</a:t>
            </a:r>
            <a:r>
              <a:rPr lang="en-US" b="0" dirty="0" smtClean="0"/>
              <a:t>ptimization</a:t>
            </a:r>
          </a:p>
          <a:p>
            <a:pPr lvl="0"/>
            <a:r>
              <a:rPr lang="en-US" b="0" dirty="0" smtClean="0"/>
              <a:t>Improve user experience</a:t>
            </a:r>
          </a:p>
          <a:p>
            <a:pPr marL="731520" lvl="0">
              <a:buFont typeface="Arial" panose="020B0604020202020204" pitchFamily="34" charset="0"/>
              <a:buChar char="•"/>
            </a:pPr>
            <a:r>
              <a:rPr lang="en-US" b="0" dirty="0" smtClean="0"/>
              <a:t>Mobile friendly</a:t>
            </a:r>
          </a:p>
          <a:p>
            <a:pPr marL="731520" lvl="0">
              <a:buFont typeface="Arial" panose="020B0604020202020204" pitchFamily="34" charset="0"/>
              <a:buChar char="•"/>
            </a:pPr>
            <a:r>
              <a:rPr lang="en-US" b="0" dirty="0" smtClean="0"/>
              <a:t>Social media friendly</a:t>
            </a:r>
          </a:p>
          <a:p>
            <a:pPr marL="731520" lvl="0">
              <a:buFont typeface="Arial" panose="020B0604020202020204" pitchFamily="34" charset="0"/>
              <a:buChar char="•"/>
            </a:pPr>
            <a:r>
              <a:rPr lang="en-US" b="0" dirty="0" smtClean="0"/>
              <a:t>More visuals</a:t>
            </a:r>
          </a:p>
          <a:p>
            <a:pPr lvl="0"/>
            <a:r>
              <a:rPr lang="en-US" dirty="0" smtClean="0"/>
              <a:t> 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79" y="1342451"/>
            <a:ext cx="4094521" cy="40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3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9860"/>
            <a:ext cx="8229600" cy="4191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0" dirty="0" smtClean="0"/>
              <a:t>More information on topics consumers were looking for</a:t>
            </a:r>
          </a:p>
          <a:p>
            <a:pPr>
              <a:spcAft>
                <a:spcPts val="1200"/>
              </a:spcAft>
            </a:pPr>
            <a:r>
              <a:rPr lang="en-US" b="0" dirty="0" smtClean="0"/>
              <a:t>New pages on symptoms, how to keep food safe, and foods linked to illness.</a:t>
            </a:r>
          </a:p>
          <a:p>
            <a:pPr>
              <a:spcAft>
                <a:spcPts val="1200"/>
              </a:spcAft>
            </a:pPr>
            <a:r>
              <a:rPr lang="en-US" b="0" dirty="0"/>
              <a:t>Reorganized </a:t>
            </a:r>
            <a:r>
              <a:rPr lang="en-US" b="0" dirty="0" smtClean="0"/>
              <a:t>communication resources to </a:t>
            </a:r>
            <a:r>
              <a:rPr lang="en-US" b="0" dirty="0"/>
              <a:t>make graphics, feature articles easier to find and share</a:t>
            </a:r>
          </a:p>
          <a:p>
            <a:pPr>
              <a:spcAft>
                <a:spcPts val="1200"/>
              </a:spcAft>
            </a:pPr>
            <a:r>
              <a:rPr lang="en-US" b="0" dirty="0" smtClean="0"/>
              <a:t>New content navigation</a:t>
            </a:r>
            <a:endParaRPr lang="en-US" b="0" dirty="0"/>
          </a:p>
          <a:p>
            <a:pPr>
              <a:spcAft>
                <a:spcPts val="1200"/>
              </a:spcAft>
            </a:pPr>
            <a:r>
              <a:rPr lang="en-US" b="0" dirty="0" smtClean="0"/>
              <a:t>Translated into Spanish</a:t>
            </a:r>
          </a:p>
          <a:p>
            <a:pPr>
              <a:spcAft>
                <a:spcPts val="1200"/>
              </a:spcAft>
            </a:pPr>
            <a:r>
              <a:rPr lang="en-US" b="0" dirty="0" smtClean="0"/>
              <a:t>More links to relevant information from partner federal agencies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148092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resources </a:t>
            </a:r>
            <a:br>
              <a:rPr lang="en-US" dirty="0" smtClean="0"/>
            </a:br>
            <a:r>
              <a:rPr lang="en-US" dirty="0" smtClean="0"/>
              <a:t>and educational materials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3572" t="17551" r="61429" b="11999"/>
          <a:stretch/>
        </p:blipFill>
        <p:spPr bwMode="auto">
          <a:xfrm>
            <a:off x="1240711" y="1600200"/>
            <a:ext cx="6662577" cy="419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341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0400"/>
          </a:xfrm>
        </p:spPr>
        <p:txBody>
          <a:bodyPr/>
          <a:lstStyle/>
          <a:p>
            <a:r>
              <a:rPr lang="en-US" dirty="0" smtClean="0"/>
              <a:t>New page on foodborne illness symptoms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8429" y="1417638"/>
            <a:ext cx="5987142" cy="4191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01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9621" y="466648"/>
            <a:ext cx="7708557" cy="566738"/>
          </a:xfrm>
        </p:spPr>
        <p:txBody>
          <a:bodyPr/>
          <a:lstStyle/>
          <a:p>
            <a:pPr algn="ctr"/>
            <a:r>
              <a:rPr lang="en-US" sz="2800" dirty="0" smtClean="0"/>
              <a:t>Revised </a:t>
            </a:r>
            <a:r>
              <a:rPr lang="en-US" sz="2800" dirty="0"/>
              <a:t>p</a:t>
            </a:r>
            <a:r>
              <a:rPr lang="en-US" sz="2800" dirty="0" smtClean="0"/>
              <a:t>age on foodborne germs and illness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68" y="1691695"/>
            <a:ext cx="3124200" cy="2884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507029"/>
            <a:ext cx="70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After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668" y="105483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Before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306" y="1876362"/>
            <a:ext cx="4743453" cy="318181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7046976" y="3816096"/>
            <a:ext cx="282822" cy="28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347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5318984" cy="35376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7597" y="435769"/>
            <a:ext cx="5486400" cy="566738"/>
          </a:xfrm>
        </p:spPr>
        <p:txBody>
          <a:bodyPr/>
          <a:lstStyle/>
          <a:p>
            <a:r>
              <a:rPr lang="en-US" sz="2800" dirty="0" smtClean="0"/>
              <a:t>More information on the 4 steps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33082" y="5806141"/>
            <a:ext cx="9197784" cy="766482"/>
          </a:xfrm>
        </p:spPr>
        <p:txBody>
          <a:bodyPr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733800" y="1676400"/>
          <a:ext cx="51038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Image" r:id="rId5" imgW="16355520" imgH="13002840" progId="Photoshop.Image.15">
                  <p:embed/>
                </p:oleObj>
              </mc:Choice>
              <mc:Fallback>
                <p:oleObj name="Image" r:id="rId5" imgW="16355520" imgH="13002840" progId="Photoshop.Image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800" y="1676400"/>
                        <a:ext cx="510381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282" y="926068"/>
            <a:ext cx="83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76184" y="1288532"/>
            <a:ext cx="67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09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5480" y="435769"/>
            <a:ext cx="7821827" cy="566738"/>
          </a:xfrm>
        </p:spPr>
        <p:txBody>
          <a:bodyPr/>
          <a:lstStyle/>
          <a:p>
            <a:pPr algn="ctr"/>
            <a:r>
              <a:rPr lang="en-US" sz="2800" dirty="0" smtClean="0"/>
              <a:t>More info on foods </a:t>
            </a:r>
            <a:r>
              <a:rPr lang="en-US" sz="2800" dirty="0"/>
              <a:t>l</a:t>
            </a:r>
            <a:r>
              <a:rPr lang="en-US" sz="2800" dirty="0" smtClean="0"/>
              <a:t>inked to illness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790076" y="5391460"/>
            <a:ext cx="5486400" cy="457200"/>
          </a:xfrm>
        </p:spPr>
        <p:txBody>
          <a:bodyPr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4167" t="23830" r="7738" b="10456"/>
          <a:stretch/>
        </p:blipFill>
        <p:spPr bwMode="auto">
          <a:xfrm>
            <a:off x="877331" y="1112109"/>
            <a:ext cx="7814000" cy="5174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365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4328</TotalTime>
  <Words>370</Words>
  <Application>Microsoft Office PowerPoint</Application>
  <PresentationFormat>On-screen Show (4:3)</PresentationFormat>
  <Paragraphs>89</Paragraphs>
  <Slides>18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Adobe Fan Heiti Std B</vt:lpstr>
      <vt:lpstr>Times New Roman</vt:lpstr>
      <vt:lpstr>Courier New</vt:lpstr>
      <vt:lpstr>Arial</vt:lpstr>
      <vt:lpstr>Myriad Web Pro</vt:lpstr>
      <vt:lpstr>Calibri</vt:lpstr>
      <vt:lpstr>Adobe Gothic Std B</vt:lpstr>
      <vt:lpstr>Myriad Pro</vt:lpstr>
      <vt:lpstr>Wingdings</vt:lpstr>
      <vt:lpstr>Theme1</vt:lpstr>
      <vt:lpstr>Image</vt:lpstr>
      <vt:lpstr>PowerPoint Presentation</vt:lpstr>
      <vt:lpstr>Food safety website</vt:lpstr>
      <vt:lpstr>Redesign goals</vt:lpstr>
      <vt:lpstr>Site changes</vt:lpstr>
      <vt:lpstr>Communication resources  and educational materials</vt:lpstr>
      <vt:lpstr>New page on foodborne illness symptoms</vt:lpstr>
      <vt:lpstr>Revised page on foodborne germs and illness</vt:lpstr>
      <vt:lpstr>More information on the 4 steps</vt:lpstr>
      <vt:lpstr>More info on foods linked to illness</vt:lpstr>
      <vt:lpstr>Website available in Spanish </vt:lpstr>
      <vt:lpstr>PowerPoint Presentation</vt:lpstr>
      <vt:lpstr>Social Media and infographics</vt:lpstr>
      <vt:lpstr>Videos and GIFs</vt:lpstr>
      <vt:lpstr>CDC web features</vt:lpstr>
      <vt:lpstr>PowerPoint Presentation</vt:lpstr>
      <vt:lpstr>Content syndication</vt:lpstr>
      <vt:lpstr>Content syndication </vt:lpstr>
      <vt:lpstr>Questions?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Heitfeld, Suzanne (CDC/OID/NCEZID) (CTR)</dc:creator>
  <cp:lastModifiedBy>Greene, Elizabeth (CDC/OID/NCEZID)</cp:lastModifiedBy>
  <cp:revision>373</cp:revision>
  <dcterms:created xsi:type="dcterms:W3CDTF">2015-08-17T16:58:20Z</dcterms:created>
  <dcterms:modified xsi:type="dcterms:W3CDTF">2018-02-06T15:18:08Z</dcterms:modified>
</cp:coreProperties>
</file>