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57" r:id="rId3"/>
    <p:sldId id="281" r:id="rId4"/>
    <p:sldId id="291" r:id="rId5"/>
    <p:sldId id="292" r:id="rId6"/>
    <p:sldId id="293" r:id="rId7"/>
    <p:sldId id="295" r:id="rId8"/>
    <p:sldId id="296" r:id="rId9"/>
    <p:sldId id="262" r:id="rId10"/>
    <p:sldId id="299" r:id="rId11"/>
    <p:sldId id="298" r:id="rId12"/>
    <p:sldId id="297" r:id="rId13"/>
    <p:sldId id="265" r:id="rId14"/>
    <p:sldId id="274" r:id="rId15"/>
    <p:sldId id="266" r:id="rId16"/>
    <p:sldId id="289" r:id="rId17"/>
    <p:sldId id="27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8A0"/>
    <a:srgbClr val="91B77E"/>
    <a:srgbClr val="FFC000"/>
    <a:srgbClr val="C7D092"/>
    <a:srgbClr val="EFA500"/>
    <a:srgbClr val="ACBBD5"/>
    <a:srgbClr val="8C2C0B"/>
    <a:srgbClr val="B8B9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14"/>
    <p:restoredTop sz="94551"/>
  </p:normalViewPr>
  <p:slideViewPr>
    <p:cSldViewPr snapToGrid="0" snapToObjects="1">
      <p:cViewPr varScale="1">
        <p:scale>
          <a:sx n="65" d="100"/>
          <a:sy n="65" d="100"/>
        </p:scale>
        <p:origin x="824"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3E7047-75F1-4802-816B-6F94BFA9DFCB}" type="datetimeFigureOut">
              <a:rPr lang="en-US" smtClean="0"/>
              <a:t>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049C1D-65B1-4555-9D25-BAEA16B6356D}" type="slidenum">
              <a:rPr lang="en-US" smtClean="0"/>
              <a:t>‹#›</a:t>
            </a:fld>
            <a:endParaRPr lang="en-US"/>
          </a:p>
        </p:txBody>
      </p:sp>
    </p:spTree>
    <p:extLst>
      <p:ext uri="{BB962C8B-B14F-4D97-AF65-F5344CB8AC3E}">
        <p14:creationId xmlns:p14="http://schemas.microsoft.com/office/powerpoint/2010/main" val="1597685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also filter by keyword</a:t>
            </a:r>
            <a:endParaRPr lang="en-US" dirty="0"/>
          </a:p>
        </p:txBody>
      </p:sp>
      <p:sp>
        <p:nvSpPr>
          <p:cNvPr id="4" name="Slide Number Placeholder 3"/>
          <p:cNvSpPr>
            <a:spLocks noGrp="1"/>
          </p:cNvSpPr>
          <p:nvPr>
            <p:ph type="sldNum" sz="quarter" idx="10"/>
          </p:nvPr>
        </p:nvSpPr>
        <p:spPr/>
        <p:txBody>
          <a:bodyPr/>
          <a:lstStyle/>
          <a:p>
            <a:fld id="{CD049C1D-65B1-4555-9D25-BAEA16B6356D}" type="slidenum">
              <a:rPr lang="en-US" smtClean="0"/>
              <a:t>8</a:t>
            </a:fld>
            <a:endParaRPr lang="en-US"/>
          </a:p>
        </p:txBody>
      </p:sp>
    </p:spTree>
    <p:extLst>
      <p:ext uri="{BB962C8B-B14F-4D97-AF65-F5344CB8AC3E}">
        <p14:creationId xmlns:p14="http://schemas.microsoft.com/office/powerpoint/2010/main" val="777805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animation</a:t>
            </a:r>
            <a:endParaRPr lang="en-US" dirty="0"/>
          </a:p>
        </p:txBody>
      </p:sp>
      <p:sp>
        <p:nvSpPr>
          <p:cNvPr id="4" name="Slide Number Placeholder 3"/>
          <p:cNvSpPr>
            <a:spLocks noGrp="1"/>
          </p:cNvSpPr>
          <p:nvPr>
            <p:ph type="sldNum" sz="quarter" idx="10"/>
          </p:nvPr>
        </p:nvSpPr>
        <p:spPr/>
        <p:txBody>
          <a:bodyPr/>
          <a:lstStyle/>
          <a:p>
            <a:fld id="{CD049C1D-65B1-4555-9D25-BAEA16B6356D}" type="slidenum">
              <a:rPr lang="en-US" smtClean="0"/>
              <a:t>11</a:t>
            </a:fld>
            <a:endParaRPr lang="en-US"/>
          </a:p>
        </p:txBody>
      </p:sp>
    </p:spTree>
    <p:extLst>
      <p:ext uri="{BB962C8B-B14F-4D97-AF65-F5344CB8AC3E}">
        <p14:creationId xmlns:p14="http://schemas.microsoft.com/office/powerpoint/2010/main" val="13215172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111211" y="-123568"/>
            <a:ext cx="12406184" cy="803190"/>
          </a:xfrm>
          <a:prstGeom prst="rect">
            <a:avLst/>
          </a:prstGeom>
          <a:solidFill>
            <a:srgbClr val="ACB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22363"/>
            <a:ext cx="9144000" cy="2387600"/>
          </a:xfrm>
        </p:spPr>
        <p:txBody>
          <a:bodyPr anchor="b">
            <a:normAutofit/>
          </a:bodyPr>
          <a:lstStyle>
            <a:lvl1pPr algn="ctr">
              <a:defRPr sz="5400">
                <a:latin typeface="Helvetica" charset="0"/>
                <a:ea typeface="Helvetica" charset="0"/>
                <a:cs typeface="Helvetica" charset="0"/>
              </a:defRPr>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Helvetica" charset="0"/>
                <a:ea typeface="Helvetica" charset="0"/>
                <a:cs typeface="Helvetic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A4A522-E4E2-304F-BCCD-B696BDBD3BD1}" type="datetimeFigureOut">
              <a:rPr lang="en-US" smtClean="0"/>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E06B85-F9E2-5E40-8583-E8EE2C8C4191}"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505" y="83128"/>
            <a:ext cx="667445" cy="457200"/>
          </a:xfrm>
          <a:prstGeom prst="rect">
            <a:avLst/>
          </a:prstGeom>
        </p:spPr>
      </p:pic>
      <p:sp>
        <p:nvSpPr>
          <p:cNvPr id="11" name="TextBox 10"/>
          <p:cNvSpPr txBox="1"/>
          <p:nvPr userDrawn="1"/>
        </p:nvSpPr>
        <p:spPr>
          <a:xfrm>
            <a:off x="766950" y="335478"/>
            <a:ext cx="6377049" cy="276999"/>
          </a:xfrm>
          <a:prstGeom prst="rect">
            <a:avLst/>
          </a:prstGeom>
          <a:noFill/>
        </p:spPr>
        <p:txBody>
          <a:bodyPr wrap="square" rtlCol="0">
            <a:spAutoFit/>
          </a:bodyPr>
          <a:lstStyle/>
          <a:p>
            <a:r>
              <a:rPr lang="en-US" sz="1200" b="1" dirty="0" smtClean="0"/>
              <a:t>United</a:t>
            </a:r>
            <a:r>
              <a:rPr lang="en-US" sz="1200" b="1" baseline="0" dirty="0" smtClean="0"/>
              <a:t> States Department of Agriculture</a:t>
            </a:r>
            <a:endParaRPr lang="en-US" sz="1200" b="1" dirty="0"/>
          </a:p>
        </p:txBody>
      </p:sp>
    </p:spTree>
    <p:extLst>
      <p:ext uri="{BB962C8B-B14F-4D97-AF65-F5344CB8AC3E}">
        <p14:creationId xmlns:p14="http://schemas.microsoft.com/office/powerpoint/2010/main" val="2147367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4A522-E4E2-304F-BCCD-B696BDBD3BD1}" type="datetimeFigureOut">
              <a:rPr lang="en-US" smtClean="0"/>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E06B85-F9E2-5E40-8583-E8EE2C8C4191}" type="slidenum">
              <a:rPr lang="en-US" smtClean="0"/>
              <a:t>‹#›</a:t>
            </a:fld>
            <a:endParaRPr lang="en-US"/>
          </a:p>
        </p:txBody>
      </p:sp>
    </p:spTree>
    <p:extLst>
      <p:ext uri="{BB962C8B-B14F-4D97-AF65-F5344CB8AC3E}">
        <p14:creationId xmlns:p14="http://schemas.microsoft.com/office/powerpoint/2010/main" val="822133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4A522-E4E2-304F-BCCD-B696BDBD3BD1}" type="datetimeFigureOut">
              <a:rPr lang="en-US" smtClean="0"/>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E06B85-F9E2-5E40-8583-E8EE2C8C4191}" type="slidenum">
              <a:rPr lang="en-US" smtClean="0"/>
              <a:t>‹#›</a:t>
            </a:fld>
            <a:endParaRPr lang="en-US"/>
          </a:p>
        </p:txBody>
      </p:sp>
    </p:spTree>
    <p:extLst>
      <p:ext uri="{BB962C8B-B14F-4D97-AF65-F5344CB8AC3E}">
        <p14:creationId xmlns:p14="http://schemas.microsoft.com/office/powerpoint/2010/main" val="691092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Rectangle 9"/>
          <p:cNvSpPr/>
          <p:nvPr userDrawn="1"/>
        </p:nvSpPr>
        <p:spPr>
          <a:xfrm>
            <a:off x="-111211" y="-123568"/>
            <a:ext cx="12406184" cy="803190"/>
          </a:xfrm>
          <a:prstGeom prst="rect">
            <a:avLst/>
          </a:prstGeom>
          <a:solidFill>
            <a:srgbClr val="ACB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30751"/>
            <a:ext cx="10515600" cy="1325563"/>
          </a:xfrm>
        </p:spPr>
        <p:txBody>
          <a:bodyPr>
            <a:normAutofit/>
          </a:bodyPr>
          <a:lstStyle>
            <a:lvl1pPr>
              <a:defRPr sz="3600">
                <a:latin typeface="Helvetica" charset="0"/>
                <a:ea typeface="Helvetica" charset="0"/>
                <a:cs typeface="Helvetica" charset="0"/>
              </a:defRPr>
            </a:lvl1pPr>
          </a:lstStyle>
          <a:p>
            <a:r>
              <a:rPr lang="en-US" smtClean="0"/>
              <a:t>Click to edit Master title style</a:t>
            </a:r>
            <a:endParaRPr lang="en-US"/>
          </a:p>
        </p:txBody>
      </p:sp>
      <p:sp>
        <p:nvSpPr>
          <p:cNvPr id="3" name="Content Placeholder 2"/>
          <p:cNvSpPr>
            <a:spLocks noGrp="1"/>
          </p:cNvSpPr>
          <p:nvPr>
            <p:ph idx="1"/>
          </p:nvPr>
        </p:nvSpPr>
        <p:spPr>
          <a:xfrm>
            <a:off x="838200" y="2375065"/>
            <a:ext cx="10515600" cy="3801897"/>
          </a:xfrm>
        </p:spPr>
        <p:txBody>
          <a:bodyPr/>
          <a:lstStyle>
            <a:lvl1pPr>
              <a:defRPr>
                <a:latin typeface="Helvetica" charset="0"/>
                <a:ea typeface="Helvetica" charset="0"/>
                <a:cs typeface="Helvetica" charset="0"/>
              </a:defRPr>
            </a:lvl1pPr>
            <a:lvl2pPr>
              <a:defRPr>
                <a:latin typeface="Helvetica" charset="0"/>
                <a:ea typeface="Helvetica" charset="0"/>
                <a:cs typeface="Helvetica" charset="0"/>
              </a:defRPr>
            </a:lvl2pPr>
            <a:lvl3pPr>
              <a:defRPr>
                <a:latin typeface="Helvetica" charset="0"/>
                <a:ea typeface="Helvetica" charset="0"/>
                <a:cs typeface="Helvetica" charset="0"/>
              </a:defRPr>
            </a:lvl3pPr>
            <a:lvl4pPr>
              <a:defRPr>
                <a:latin typeface="Helvetica" charset="0"/>
                <a:ea typeface="Helvetica" charset="0"/>
                <a:cs typeface="Helvetica" charset="0"/>
              </a:defRPr>
            </a:lvl4pPr>
            <a:lvl5pPr>
              <a:defRPr>
                <a:latin typeface="Helvetica" charset="0"/>
                <a:ea typeface="Helvetica" charset="0"/>
                <a:cs typeface="Helvetica"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4A522-E4E2-304F-BCCD-B696BDBD3BD1}" type="datetimeFigureOut">
              <a:rPr lang="en-US" smtClean="0"/>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E06B85-F9E2-5E40-8583-E8EE2C8C4191}"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505" y="83128"/>
            <a:ext cx="667445" cy="457200"/>
          </a:xfrm>
          <a:prstGeom prst="rect">
            <a:avLst/>
          </a:prstGeom>
        </p:spPr>
      </p:pic>
      <p:sp>
        <p:nvSpPr>
          <p:cNvPr id="8" name="TextBox 7"/>
          <p:cNvSpPr txBox="1"/>
          <p:nvPr userDrawn="1"/>
        </p:nvSpPr>
        <p:spPr>
          <a:xfrm>
            <a:off x="766950" y="335478"/>
            <a:ext cx="6377049" cy="276999"/>
          </a:xfrm>
          <a:prstGeom prst="rect">
            <a:avLst/>
          </a:prstGeom>
          <a:noFill/>
        </p:spPr>
        <p:txBody>
          <a:bodyPr wrap="square" rtlCol="0">
            <a:spAutoFit/>
          </a:bodyPr>
          <a:lstStyle/>
          <a:p>
            <a:r>
              <a:rPr lang="en-US" sz="1200" b="1" dirty="0" smtClean="0"/>
              <a:t>United</a:t>
            </a:r>
            <a:r>
              <a:rPr lang="en-US" sz="1200" b="1" baseline="0" dirty="0" smtClean="0"/>
              <a:t> States Department of Agriculture</a:t>
            </a:r>
            <a:endParaRPr lang="en-US" sz="1200" b="1" dirty="0"/>
          </a:p>
        </p:txBody>
      </p:sp>
    </p:spTree>
    <p:extLst>
      <p:ext uri="{BB962C8B-B14F-4D97-AF65-F5344CB8AC3E}">
        <p14:creationId xmlns:p14="http://schemas.microsoft.com/office/powerpoint/2010/main" val="201552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userDrawn="1"/>
        </p:nvSpPr>
        <p:spPr>
          <a:xfrm>
            <a:off x="-111211" y="-123568"/>
            <a:ext cx="12406184" cy="803190"/>
          </a:xfrm>
          <a:prstGeom prst="rect">
            <a:avLst/>
          </a:prstGeom>
          <a:solidFill>
            <a:srgbClr val="ACB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709738"/>
            <a:ext cx="10515600" cy="2852737"/>
          </a:xfrm>
        </p:spPr>
        <p:txBody>
          <a:bodyPr anchor="b"/>
          <a:lstStyle>
            <a:lvl1pPr>
              <a:defRPr sz="6000">
                <a:latin typeface="Helvetica" charset="0"/>
                <a:ea typeface="Helvetica" charset="0"/>
                <a:cs typeface="Helvetica" charset="0"/>
              </a:defRPr>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Helvetica" charset="0"/>
                <a:ea typeface="Helvetica" charset="0"/>
                <a:cs typeface="Helvetic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A4A522-E4E2-304F-BCCD-B696BDBD3BD1}" type="datetimeFigureOut">
              <a:rPr lang="en-US" smtClean="0"/>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E06B85-F9E2-5E40-8583-E8EE2C8C4191}"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505" y="83128"/>
            <a:ext cx="667445" cy="457200"/>
          </a:xfrm>
          <a:prstGeom prst="rect">
            <a:avLst/>
          </a:prstGeom>
        </p:spPr>
      </p:pic>
      <p:sp>
        <p:nvSpPr>
          <p:cNvPr id="8" name="TextBox 7"/>
          <p:cNvSpPr txBox="1"/>
          <p:nvPr userDrawn="1"/>
        </p:nvSpPr>
        <p:spPr>
          <a:xfrm>
            <a:off x="766950" y="335478"/>
            <a:ext cx="6377049" cy="276999"/>
          </a:xfrm>
          <a:prstGeom prst="rect">
            <a:avLst/>
          </a:prstGeom>
          <a:noFill/>
        </p:spPr>
        <p:txBody>
          <a:bodyPr wrap="square" rtlCol="0">
            <a:spAutoFit/>
          </a:bodyPr>
          <a:lstStyle/>
          <a:p>
            <a:r>
              <a:rPr lang="en-US" sz="1200" b="1" dirty="0" smtClean="0"/>
              <a:t>United</a:t>
            </a:r>
            <a:r>
              <a:rPr lang="en-US" sz="1200" b="1" baseline="0" dirty="0" smtClean="0"/>
              <a:t> States Department of Agriculture</a:t>
            </a:r>
            <a:endParaRPr lang="en-US" sz="1200" b="1" dirty="0"/>
          </a:p>
        </p:txBody>
      </p:sp>
    </p:spTree>
    <p:extLst>
      <p:ext uri="{BB962C8B-B14F-4D97-AF65-F5344CB8AC3E}">
        <p14:creationId xmlns:p14="http://schemas.microsoft.com/office/powerpoint/2010/main" val="909139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A4A522-E4E2-304F-BCCD-B696BDBD3BD1}" type="datetimeFigureOut">
              <a:rPr lang="en-US" smtClean="0"/>
              <a:t>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E06B85-F9E2-5E40-8583-E8EE2C8C4191}" type="slidenum">
              <a:rPr lang="en-US" smtClean="0"/>
              <a:t>‹#›</a:t>
            </a:fld>
            <a:endParaRPr lang="en-US"/>
          </a:p>
        </p:txBody>
      </p:sp>
    </p:spTree>
    <p:extLst>
      <p:ext uri="{BB962C8B-B14F-4D97-AF65-F5344CB8AC3E}">
        <p14:creationId xmlns:p14="http://schemas.microsoft.com/office/powerpoint/2010/main" val="558755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A4A522-E4E2-304F-BCCD-B696BDBD3BD1}" type="datetimeFigureOut">
              <a:rPr lang="en-US" smtClean="0"/>
              <a:t>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E06B85-F9E2-5E40-8583-E8EE2C8C4191}" type="slidenum">
              <a:rPr lang="en-US" smtClean="0"/>
              <a:t>‹#›</a:t>
            </a:fld>
            <a:endParaRPr lang="en-US"/>
          </a:p>
        </p:txBody>
      </p:sp>
    </p:spTree>
    <p:extLst>
      <p:ext uri="{BB962C8B-B14F-4D97-AF65-F5344CB8AC3E}">
        <p14:creationId xmlns:p14="http://schemas.microsoft.com/office/powerpoint/2010/main" val="62439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A4A522-E4E2-304F-BCCD-B696BDBD3BD1}" type="datetimeFigureOut">
              <a:rPr lang="en-US" smtClean="0"/>
              <a:t>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E06B85-F9E2-5E40-8583-E8EE2C8C4191}" type="slidenum">
              <a:rPr lang="en-US" smtClean="0"/>
              <a:t>‹#›</a:t>
            </a:fld>
            <a:endParaRPr lang="en-US"/>
          </a:p>
        </p:txBody>
      </p:sp>
    </p:spTree>
    <p:extLst>
      <p:ext uri="{BB962C8B-B14F-4D97-AF65-F5344CB8AC3E}">
        <p14:creationId xmlns:p14="http://schemas.microsoft.com/office/powerpoint/2010/main" val="1452740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A4A522-E4E2-304F-BCCD-B696BDBD3BD1}" type="datetimeFigureOut">
              <a:rPr lang="en-US" smtClean="0"/>
              <a:t>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E06B85-F9E2-5E40-8583-E8EE2C8C4191}" type="slidenum">
              <a:rPr lang="en-US" smtClean="0"/>
              <a:t>‹#›</a:t>
            </a:fld>
            <a:endParaRPr lang="en-US"/>
          </a:p>
        </p:txBody>
      </p:sp>
    </p:spTree>
    <p:extLst>
      <p:ext uri="{BB962C8B-B14F-4D97-AF65-F5344CB8AC3E}">
        <p14:creationId xmlns:p14="http://schemas.microsoft.com/office/powerpoint/2010/main" val="1474135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A4A522-E4E2-304F-BCCD-B696BDBD3BD1}" type="datetimeFigureOut">
              <a:rPr lang="en-US" smtClean="0"/>
              <a:t>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E06B85-F9E2-5E40-8583-E8EE2C8C4191}" type="slidenum">
              <a:rPr lang="en-US" smtClean="0"/>
              <a:t>‹#›</a:t>
            </a:fld>
            <a:endParaRPr lang="en-US"/>
          </a:p>
        </p:txBody>
      </p:sp>
    </p:spTree>
    <p:extLst>
      <p:ext uri="{BB962C8B-B14F-4D97-AF65-F5344CB8AC3E}">
        <p14:creationId xmlns:p14="http://schemas.microsoft.com/office/powerpoint/2010/main" val="273353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A4A522-E4E2-304F-BCCD-B696BDBD3BD1}" type="datetimeFigureOut">
              <a:rPr lang="en-US" smtClean="0"/>
              <a:t>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E06B85-F9E2-5E40-8583-E8EE2C8C4191}" type="slidenum">
              <a:rPr lang="en-US" smtClean="0"/>
              <a:t>‹#›</a:t>
            </a:fld>
            <a:endParaRPr lang="en-US"/>
          </a:p>
        </p:txBody>
      </p:sp>
    </p:spTree>
    <p:extLst>
      <p:ext uri="{BB962C8B-B14F-4D97-AF65-F5344CB8AC3E}">
        <p14:creationId xmlns:p14="http://schemas.microsoft.com/office/powerpoint/2010/main" val="78214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4A522-E4E2-304F-BCCD-B696BDBD3BD1}" type="datetimeFigureOut">
              <a:rPr lang="en-US" smtClean="0"/>
              <a:t>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E06B85-F9E2-5E40-8583-E8EE2C8C4191}" type="slidenum">
              <a:rPr lang="en-US" smtClean="0"/>
              <a:t>‹#›</a:t>
            </a:fld>
            <a:endParaRPr lang="en-US"/>
          </a:p>
        </p:txBody>
      </p:sp>
    </p:spTree>
    <p:extLst>
      <p:ext uri="{BB962C8B-B14F-4D97-AF65-F5344CB8AC3E}">
        <p14:creationId xmlns:p14="http://schemas.microsoft.com/office/powerpoint/2010/main" val="1020652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Jessica.ault@ars.usda.gov" TargetMode="External"/><Relationship Id="rId2" Type="http://schemas.openxmlformats.org/officeDocument/2006/relationships/hyperlink" Target="mailto:wendy.davis-shaw@ars.usda.gov" TargetMode="External"/><Relationship Id="rId1" Type="http://schemas.openxmlformats.org/officeDocument/2006/relationships/slideLayout" Target="../slideLayouts/slideLayout2.xml"/><Relationship Id="rId4" Type="http://schemas.openxmlformats.org/officeDocument/2006/relationships/hyperlink" Target="mailto:Molly.Evans@lacfederal.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smtClean="0"/>
              <a:t>Food Safety Research Information Office (FSRIO)</a:t>
            </a:r>
            <a:r>
              <a:rPr lang="en-US" dirty="0" smtClean="0"/>
              <a:t/>
            </a:r>
            <a:br>
              <a:rPr lang="en-US" dirty="0" smtClean="0"/>
            </a:br>
            <a:endParaRPr lang="en-US" sz="4800" i="1" dirty="0"/>
          </a:p>
        </p:txBody>
      </p:sp>
      <p:sp>
        <p:nvSpPr>
          <p:cNvPr id="3" name="Subtitle 2"/>
          <p:cNvSpPr>
            <a:spLocks noGrp="1"/>
          </p:cNvSpPr>
          <p:nvPr>
            <p:ph type="subTitle" idx="1"/>
          </p:nvPr>
        </p:nvSpPr>
        <p:spPr>
          <a:xfrm>
            <a:off x="1524000" y="4182806"/>
            <a:ext cx="9144000" cy="475692"/>
          </a:xfrm>
        </p:spPr>
        <p:txBody>
          <a:bodyPr/>
          <a:lstStyle/>
          <a:p>
            <a:r>
              <a:rPr lang="en-US" dirty="0" smtClean="0"/>
              <a:t>February 8, 2018</a:t>
            </a:r>
            <a:endParaRPr lang="en-US" dirty="0"/>
          </a:p>
        </p:txBody>
      </p:sp>
    </p:spTree>
    <p:extLst>
      <p:ext uri="{BB962C8B-B14F-4D97-AF65-F5344CB8AC3E}">
        <p14:creationId xmlns:p14="http://schemas.microsoft.com/office/powerpoint/2010/main" val="16019501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p:cNvCxnSpPr/>
          <p:nvPr/>
        </p:nvCxnSpPr>
        <p:spPr>
          <a:xfrm flipH="1" flipV="1">
            <a:off x="4310624" y="5029200"/>
            <a:ext cx="905256" cy="436650"/>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5880" y="2565175"/>
            <a:ext cx="5462904" cy="3657600"/>
          </a:xfrm>
          <a:prstGeom prst="rect">
            <a:avLst/>
          </a:prstGeom>
          <a:ln>
            <a:solidFill>
              <a:schemeClr val="tx1"/>
            </a:solidFill>
          </a:ln>
        </p:spPr>
      </p:pic>
      <p:sp>
        <p:nvSpPr>
          <p:cNvPr id="6" name="Rectangle 5"/>
          <p:cNvSpPr/>
          <p:nvPr/>
        </p:nvSpPr>
        <p:spPr>
          <a:xfrm>
            <a:off x="5215880" y="5104663"/>
            <a:ext cx="1062938" cy="756641"/>
          </a:xfrm>
          <a:prstGeom prst="rect">
            <a:avLst/>
          </a:prstGeom>
          <a:solidFill>
            <a:srgbClr val="FFC000">
              <a:alpha val="9020"/>
            </a:srgbClr>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3876" y="3921260"/>
            <a:ext cx="2047619" cy="1695238"/>
          </a:xfrm>
          <a:prstGeom prst="rect">
            <a:avLst/>
          </a:prstGeom>
          <a:ln>
            <a:noFill/>
          </a:ln>
          <a:effectLst>
            <a:outerShdw blurRad="190500" algn="tl" rotWithShape="0">
              <a:srgbClr val="000000">
                <a:alpha val="70000"/>
              </a:srgbClr>
            </a:outerShdw>
          </a:effectLst>
        </p:spPr>
      </p:pic>
      <p:sp>
        <p:nvSpPr>
          <p:cNvPr id="11" name="Title 1"/>
          <p:cNvSpPr txBox="1">
            <a:spLocks/>
          </p:cNvSpPr>
          <p:nvPr/>
        </p:nvSpPr>
        <p:spPr>
          <a:xfrm>
            <a:off x="662345" y="1563624"/>
            <a:ext cx="6400800" cy="7178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Helvetica" charset="0"/>
                <a:ea typeface="Helvetica" charset="0"/>
                <a:cs typeface="Helvetica" charset="0"/>
              </a:defRPr>
            </a:lvl1pPr>
          </a:lstStyle>
          <a:p>
            <a:pPr algn="ctr"/>
            <a:r>
              <a:rPr lang="en-US" dirty="0" smtClean="0">
                <a:latin typeface="Helvetica" panose="020B0604020202020204" pitchFamily="34" charset="0"/>
                <a:ea typeface="Calibri" panose="020F0502020204030204" pitchFamily="34" charset="0"/>
                <a:cs typeface="Helvetica" panose="020B0604020202020204" pitchFamily="34" charset="0"/>
              </a:rPr>
              <a:t>Commodities</a:t>
            </a:r>
            <a:endParaRPr lang="en-US" dirty="0"/>
          </a:p>
        </p:txBody>
      </p:sp>
      <p:sp>
        <p:nvSpPr>
          <p:cNvPr id="12" name="TextBox 1"/>
          <p:cNvSpPr txBox="1">
            <a:spLocks noChangeArrowheads="1"/>
          </p:cNvSpPr>
          <p:nvPr/>
        </p:nvSpPr>
        <p:spPr bwMode="auto">
          <a:xfrm>
            <a:off x="662345" y="805733"/>
            <a:ext cx="6400800" cy="63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210" tIns="42105" rIns="84210" bIns="42105">
            <a:spAutoFit/>
          </a:bodyPr>
          <a:lstStyle>
            <a:lvl1pPr defTabSz="1682750" eaLnBrk="0" hangingPunct="0">
              <a:spcBef>
                <a:spcPct val="20000"/>
              </a:spcBef>
              <a:buFont typeface="Arial" panose="020B0604020202020204" pitchFamily="34" charset="0"/>
              <a:buChar char="•"/>
              <a:defRPr sz="5900">
                <a:solidFill>
                  <a:schemeClr val="tx1"/>
                </a:solidFill>
                <a:latin typeface="Calibri" panose="020F0502020204030204" pitchFamily="34" charset="0"/>
                <a:ea typeface="ＭＳ Ｐゴシック" panose="020B0600070205080204" pitchFamily="34" charset="-128"/>
              </a:defRPr>
            </a:lvl1pPr>
            <a:lvl2pPr marL="742950" indent="-285750" defTabSz="1682750" eaLnBrk="0" hangingPunct="0">
              <a:spcBef>
                <a:spcPct val="20000"/>
              </a:spcBef>
              <a:buFont typeface="Arial" panose="020B0604020202020204" pitchFamily="34" charset="0"/>
              <a:buChar char="–"/>
              <a:defRPr sz="5200">
                <a:solidFill>
                  <a:schemeClr val="tx1"/>
                </a:solidFill>
                <a:latin typeface="Calibri" panose="020F0502020204030204" pitchFamily="34" charset="0"/>
                <a:ea typeface="ＭＳ Ｐゴシック" panose="020B0600070205080204" pitchFamily="34" charset="-128"/>
              </a:defRPr>
            </a:lvl2pPr>
            <a:lvl3pPr marL="1143000" indent="-228600" defTabSz="1682750" eaLnBrk="0" hangingPunct="0">
              <a:spcBef>
                <a:spcPct val="20000"/>
              </a:spcBef>
              <a:buFont typeface="Arial" panose="020B0604020202020204" pitchFamily="34" charset="0"/>
              <a:buChar char="•"/>
              <a:defRPr sz="4400">
                <a:solidFill>
                  <a:schemeClr val="tx1"/>
                </a:solidFill>
                <a:latin typeface="Calibri" panose="020F0502020204030204" pitchFamily="34" charset="0"/>
                <a:ea typeface="ＭＳ Ｐゴシック" panose="020B0600070205080204" pitchFamily="34" charset="-128"/>
              </a:defRPr>
            </a:lvl3pPr>
            <a:lvl4pPr marL="1600200" indent="-228600" defTabSz="1682750" eaLnBrk="0" hangingPunct="0">
              <a:spcBef>
                <a:spcPct val="20000"/>
              </a:spcBef>
              <a:buFont typeface="Arial" panose="020B0604020202020204" pitchFamily="34" charset="0"/>
              <a:buChar char="–"/>
              <a:defRPr sz="3700">
                <a:solidFill>
                  <a:schemeClr val="tx1"/>
                </a:solidFill>
                <a:latin typeface="Calibri" panose="020F0502020204030204" pitchFamily="34" charset="0"/>
                <a:ea typeface="ＭＳ Ｐゴシック" panose="020B0600070205080204" pitchFamily="34" charset="-128"/>
              </a:defRPr>
            </a:lvl4pPr>
            <a:lvl5pPr marL="2057400" indent="-228600" defTabSz="1682750" eaLnBrk="0" hangingPunct="0">
              <a:spcBef>
                <a:spcPct val="20000"/>
              </a:spcBef>
              <a:buFont typeface="Arial" panose="020B0604020202020204" pitchFamily="34" charset="0"/>
              <a:buChar char="»"/>
              <a:defRPr sz="3700">
                <a:solidFill>
                  <a:schemeClr val="tx1"/>
                </a:solidFill>
                <a:latin typeface="Calibri" panose="020F0502020204030204" pitchFamily="34" charset="0"/>
                <a:ea typeface="ＭＳ Ｐゴシック" panose="020B0600070205080204" pitchFamily="34" charset="-128"/>
              </a:defRPr>
            </a:lvl5pPr>
            <a:lvl6pPr marL="2514600" indent="-228600" defTabSz="1682750" eaLnBrk="0" fontAlgn="base" hangingPunct="0">
              <a:spcBef>
                <a:spcPct val="20000"/>
              </a:spcBef>
              <a:spcAft>
                <a:spcPct val="0"/>
              </a:spcAft>
              <a:buFont typeface="Arial" panose="020B0604020202020204" pitchFamily="34" charset="0"/>
              <a:buChar char="»"/>
              <a:defRPr sz="3700">
                <a:solidFill>
                  <a:schemeClr val="tx1"/>
                </a:solidFill>
                <a:latin typeface="Calibri" panose="020F0502020204030204" pitchFamily="34" charset="0"/>
                <a:ea typeface="ＭＳ Ｐゴシック" panose="020B0600070205080204" pitchFamily="34" charset="-128"/>
              </a:defRPr>
            </a:lvl6pPr>
            <a:lvl7pPr marL="2971800" indent="-228600" defTabSz="1682750" eaLnBrk="0" fontAlgn="base" hangingPunct="0">
              <a:spcBef>
                <a:spcPct val="20000"/>
              </a:spcBef>
              <a:spcAft>
                <a:spcPct val="0"/>
              </a:spcAft>
              <a:buFont typeface="Arial" panose="020B0604020202020204" pitchFamily="34" charset="0"/>
              <a:buChar char="»"/>
              <a:defRPr sz="3700">
                <a:solidFill>
                  <a:schemeClr val="tx1"/>
                </a:solidFill>
                <a:latin typeface="Calibri" panose="020F0502020204030204" pitchFamily="34" charset="0"/>
                <a:ea typeface="ＭＳ Ｐゴシック" panose="020B0600070205080204" pitchFamily="34" charset="-128"/>
              </a:defRPr>
            </a:lvl7pPr>
            <a:lvl8pPr marL="3429000" indent="-228600" defTabSz="1682750" eaLnBrk="0" fontAlgn="base" hangingPunct="0">
              <a:spcBef>
                <a:spcPct val="20000"/>
              </a:spcBef>
              <a:spcAft>
                <a:spcPct val="0"/>
              </a:spcAft>
              <a:buFont typeface="Arial" panose="020B0604020202020204" pitchFamily="34" charset="0"/>
              <a:buChar char="»"/>
              <a:defRPr sz="3700">
                <a:solidFill>
                  <a:schemeClr val="tx1"/>
                </a:solidFill>
                <a:latin typeface="Calibri" panose="020F0502020204030204" pitchFamily="34" charset="0"/>
                <a:ea typeface="ＭＳ Ｐゴシック" panose="020B0600070205080204" pitchFamily="34" charset="-128"/>
              </a:defRPr>
            </a:lvl8pPr>
            <a:lvl9pPr marL="3886200" indent="-228600" defTabSz="1682750" eaLnBrk="0" fontAlgn="base" hangingPunct="0">
              <a:spcBef>
                <a:spcPct val="20000"/>
              </a:spcBef>
              <a:spcAft>
                <a:spcPct val="0"/>
              </a:spcAft>
              <a:buFont typeface="Arial" panose="020B0604020202020204" pitchFamily="34" charset="0"/>
              <a:buChar char="»"/>
              <a:defRPr sz="3700">
                <a:solidFill>
                  <a:schemeClr val="tx1"/>
                </a:solidFill>
                <a:latin typeface="Calibri" panose="020F0502020204030204" pitchFamily="34" charset="0"/>
                <a:ea typeface="ＭＳ Ｐゴシック" panose="020B0600070205080204" pitchFamily="34" charset="-128"/>
              </a:defRPr>
            </a:lvl9pPr>
          </a:lstStyle>
          <a:p>
            <a:pPr eaLnBrk="1" fontAlgn="base" hangingPunct="1">
              <a:spcBef>
                <a:spcPct val="0"/>
              </a:spcBef>
              <a:spcAft>
                <a:spcPct val="0"/>
              </a:spcAft>
              <a:buNone/>
            </a:pPr>
            <a:r>
              <a:rPr lang="en-US" altLang="en-US" sz="3600" b="1" dirty="0">
                <a:latin typeface="Helvetica" panose="020B0604020202020204" pitchFamily="34" charset="0"/>
                <a:cs typeface="Helvetica" panose="020B0604020202020204" pitchFamily="34" charset="0"/>
              </a:rPr>
              <a:t>Research Projects Database</a:t>
            </a:r>
          </a:p>
        </p:txBody>
      </p:sp>
    </p:spTree>
    <p:extLst>
      <p:ext uri="{BB962C8B-B14F-4D97-AF65-F5344CB8AC3E}">
        <p14:creationId xmlns:p14="http://schemas.microsoft.com/office/powerpoint/2010/main" val="34661569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2153" y="809527"/>
            <a:ext cx="4780041" cy="3200400"/>
          </a:xfrm>
          <a:prstGeom prst="rect">
            <a:avLst/>
          </a:prstGeom>
          <a:ln>
            <a:solidFill>
              <a:schemeClr val="tx1"/>
            </a:solidFill>
          </a:ln>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806" y="2256314"/>
            <a:ext cx="6865181" cy="4114800"/>
          </a:xfrm>
          <a:prstGeom prst="rect">
            <a:avLst/>
          </a:prstGeom>
          <a:ln>
            <a:noFill/>
          </a:ln>
          <a:effectLst>
            <a:outerShdw blurRad="190500" algn="tl" rotWithShape="0">
              <a:srgbClr val="000000">
                <a:alpha val="70000"/>
              </a:srgbClr>
            </a:outerShdw>
          </a:effectLst>
        </p:spPr>
      </p:pic>
      <p:cxnSp>
        <p:nvCxnSpPr>
          <p:cNvPr id="6" name="Straight Arrow Connector 5"/>
          <p:cNvCxnSpPr>
            <a:stCxn id="7" idx="1"/>
          </p:cNvCxnSpPr>
          <p:nvPr/>
        </p:nvCxnSpPr>
        <p:spPr>
          <a:xfrm flipH="1">
            <a:off x="6839712" y="3854916"/>
            <a:ext cx="362441" cy="0"/>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202153" y="3631607"/>
            <a:ext cx="1062938" cy="446618"/>
          </a:xfrm>
          <a:prstGeom prst="rect">
            <a:avLst/>
          </a:prstGeom>
          <a:solidFill>
            <a:srgbClr val="FFC000">
              <a:alpha val="9020"/>
            </a:srgbClr>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a:xfrm>
            <a:off x="662345" y="1554480"/>
            <a:ext cx="6400800" cy="7178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Helvetica" charset="0"/>
                <a:ea typeface="Helvetica" charset="0"/>
                <a:cs typeface="Helvetica" charset="0"/>
              </a:defRPr>
            </a:lvl1pPr>
          </a:lstStyle>
          <a:p>
            <a:pPr algn="ctr"/>
            <a:r>
              <a:rPr lang="en-US" dirty="0" smtClean="0">
                <a:latin typeface="Helvetica" panose="020B0604020202020204" pitchFamily="34" charset="0"/>
                <a:ea typeface="Calibri" panose="020F0502020204030204" pitchFamily="34" charset="0"/>
                <a:cs typeface="Helvetica" panose="020B0604020202020204" pitchFamily="34" charset="0"/>
              </a:rPr>
              <a:t>Funding Sources</a:t>
            </a:r>
            <a:endParaRPr lang="en-US" dirty="0"/>
          </a:p>
        </p:txBody>
      </p:sp>
      <p:sp>
        <p:nvSpPr>
          <p:cNvPr id="14" name="TextBox 1"/>
          <p:cNvSpPr txBox="1">
            <a:spLocks noChangeArrowheads="1"/>
          </p:cNvSpPr>
          <p:nvPr/>
        </p:nvSpPr>
        <p:spPr bwMode="auto">
          <a:xfrm>
            <a:off x="662345" y="796589"/>
            <a:ext cx="6400800" cy="63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210" tIns="42105" rIns="84210" bIns="42105">
            <a:spAutoFit/>
          </a:bodyPr>
          <a:lstStyle>
            <a:lvl1pPr defTabSz="1682750" eaLnBrk="0" hangingPunct="0">
              <a:spcBef>
                <a:spcPct val="20000"/>
              </a:spcBef>
              <a:buFont typeface="Arial" panose="020B0604020202020204" pitchFamily="34" charset="0"/>
              <a:buChar char="•"/>
              <a:defRPr sz="5900">
                <a:solidFill>
                  <a:schemeClr val="tx1"/>
                </a:solidFill>
                <a:latin typeface="Calibri" panose="020F0502020204030204" pitchFamily="34" charset="0"/>
                <a:ea typeface="ＭＳ Ｐゴシック" panose="020B0600070205080204" pitchFamily="34" charset="-128"/>
              </a:defRPr>
            </a:lvl1pPr>
            <a:lvl2pPr marL="742950" indent="-285750" defTabSz="1682750" eaLnBrk="0" hangingPunct="0">
              <a:spcBef>
                <a:spcPct val="20000"/>
              </a:spcBef>
              <a:buFont typeface="Arial" panose="020B0604020202020204" pitchFamily="34" charset="0"/>
              <a:buChar char="–"/>
              <a:defRPr sz="5200">
                <a:solidFill>
                  <a:schemeClr val="tx1"/>
                </a:solidFill>
                <a:latin typeface="Calibri" panose="020F0502020204030204" pitchFamily="34" charset="0"/>
                <a:ea typeface="ＭＳ Ｐゴシック" panose="020B0600070205080204" pitchFamily="34" charset="-128"/>
              </a:defRPr>
            </a:lvl2pPr>
            <a:lvl3pPr marL="1143000" indent="-228600" defTabSz="1682750" eaLnBrk="0" hangingPunct="0">
              <a:spcBef>
                <a:spcPct val="20000"/>
              </a:spcBef>
              <a:buFont typeface="Arial" panose="020B0604020202020204" pitchFamily="34" charset="0"/>
              <a:buChar char="•"/>
              <a:defRPr sz="4400">
                <a:solidFill>
                  <a:schemeClr val="tx1"/>
                </a:solidFill>
                <a:latin typeface="Calibri" panose="020F0502020204030204" pitchFamily="34" charset="0"/>
                <a:ea typeface="ＭＳ Ｐゴシック" panose="020B0600070205080204" pitchFamily="34" charset="-128"/>
              </a:defRPr>
            </a:lvl3pPr>
            <a:lvl4pPr marL="1600200" indent="-228600" defTabSz="1682750" eaLnBrk="0" hangingPunct="0">
              <a:spcBef>
                <a:spcPct val="20000"/>
              </a:spcBef>
              <a:buFont typeface="Arial" panose="020B0604020202020204" pitchFamily="34" charset="0"/>
              <a:buChar char="–"/>
              <a:defRPr sz="3700">
                <a:solidFill>
                  <a:schemeClr val="tx1"/>
                </a:solidFill>
                <a:latin typeface="Calibri" panose="020F0502020204030204" pitchFamily="34" charset="0"/>
                <a:ea typeface="ＭＳ Ｐゴシック" panose="020B0600070205080204" pitchFamily="34" charset="-128"/>
              </a:defRPr>
            </a:lvl4pPr>
            <a:lvl5pPr marL="2057400" indent="-228600" defTabSz="1682750" eaLnBrk="0" hangingPunct="0">
              <a:spcBef>
                <a:spcPct val="20000"/>
              </a:spcBef>
              <a:buFont typeface="Arial" panose="020B0604020202020204" pitchFamily="34" charset="0"/>
              <a:buChar char="»"/>
              <a:defRPr sz="3700">
                <a:solidFill>
                  <a:schemeClr val="tx1"/>
                </a:solidFill>
                <a:latin typeface="Calibri" panose="020F0502020204030204" pitchFamily="34" charset="0"/>
                <a:ea typeface="ＭＳ Ｐゴシック" panose="020B0600070205080204" pitchFamily="34" charset="-128"/>
              </a:defRPr>
            </a:lvl5pPr>
            <a:lvl6pPr marL="2514600" indent="-228600" defTabSz="1682750" eaLnBrk="0" fontAlgn="base" hangingPunct="0">
              <a:spcBef>
                <a:spcPct val="20000"/>
              </a:spcBef>
              <a:spcAft>
                <a:spcPct val="0"/>
              </a:spcAft>
              <a:buFont typeface="Arial" panose="020B0604020202020204" pitchFamily="34" charset="0"/>
              <a:buChar char="»"/>
              <a:defRPr sz="3700">
                <a:solidFill>
                  <a:schemeClr val="tx1"/>
                </a:solidFill>
                <a:latin typeface="Calibri" panose="020F0502020204030204" pitchFamily="34" charset="0"/>
                <a:ea typeface="ＭＳ Ｐゴシック" panose="020B0600070205080204" pitchFamily="34" charset="-128"/>
              </a:defRPr>
            </a:lvl6pPr>
            <a:lvl7pPr marL="2971800" indent="-228600" defTabSz="1682750" eaLnBrk="0" fontAlgn="base" hangingPunct="0">
              <a:spcBef>
                <a:spcPct val="20000"/>
              </a:spcBef>
              <a:spcAft>
                <a:spcPct val="0"/>
              </a:spcAft>
              <a:buFont typeface="Arial" panose="020B0604020202020204" pitchFamily="34" charset="0"/>
              <a:buChar char="»"/>
              <a:defRPr sz="3700">
                <a:solidFill>
                  <a:schemeClr val="tx1"/>
                </a:solidFill>
                <a:latin typeface="Calibri" panose="020F0502020204030204" pitchFamily="34" charset="0"/>
                <a:ea typeface="ＭＳ Ｐゴシック" panose="020B0600070205080204" pitchFamily="34" charset="-128"/>
              </a:defRPr>
            </a:lvl7pPr>
            <a:lvl8pPr marL="3429000" indent="-228600" defTabSz="1682750" eaLnBrk="0" fontAlgn="base" hangingPunct="0">
              <a:spcBef>
                <a:spcPct val="20000"/>
              </a:spcBef>
              <a:spcAft>
                <a:spcPct val="0"/>
              </a:spcAft>
              <a:buFont typeface="Arial" panose="020B0604020202020204" pitchFamily="34" charset="0"/>
              <a:buChar char="»"/>
              <a:defRPr sz="3700">
                <a:solidFill>
                  <a:schemeClr val="tx1"/>
                </a:solidFill>
                <a:latin typeface="Calibri" panose="020F0502020204030204" pitchFamily="34" charset="0"/>
                <a:ea typeface="ＭＳ Ｐゴシック" panose="020B0600070205080204" pitchFamily="34" charset="-128"/>
              </a:defRPr>
            </a:lvl8pPr>
            <a:lvl9pPr marL="3886200" indent="-228600" defTabSz="1682750" eaLnBrk="0" fontAlgn="base" hangingPunct="0">
              <a:spcBef>
                <a:spcPct val="20000"/>
              </a:spcBef>
              <a:spcAft>
                <a:spcPct val="0"/>
              </a:spcAft>
              <a:buFont typeface="Arial" panose="020B0604020202020204" pitchFamily="34" charset="0"/>
              <a:buChar char="»"/>
              <a:defRPr sz="3700">
                <a:solidFill>
                  <a:schemeClr val="tx1"/>
                </a:solidFill>
                <a:latin typeface="Calibri" panose="020F0502020204030204" pitchFamily="34" charset="0"/>
                <a:ea typeface="ＭＳ Ｐゴシック" panose="020B0600070205080204" pitchFamily="34" charset="-128"/>
              </a:defRPr>
            </a:lvl9pPr>
          </a:lstStyle>
          <a:p>
            <a:pPr eaLnBrk="1" fontAlgn="base" hangingPunct="1">
              <a:spcBef>
                <a:spcPct val="0"/>
              </a:spcBef>
              <a:spcAft>
                <a:spcPct val="0"/>
              </a:spcAft>
              <a:buNone/>
            </a:pPr>
            <a:r>
              <a:rPr lang="en-US" altLang="en-US" sz="3600" b="1" dirty="0">
                <a:latin typeface="Helvetica" panose="020B0604020202020204" pitchFamily="34" charset="0"/>
                <a:cs typeface="Helvetica" panose="020B0604020202020204" pitchFamily="34" charset="0"/>
              </a:rPr>
              <a:t>Research Projects Database</a:t>
            </a:r>
          </a:p>
        </p:txBody>
      </p:sp>
    </p:spTree>
    <p:extLst>
      <p:ext uri="{BB962C8B-B14F-4D97-AF65-F5344CB8AC3E}">
        <p14:creationId xmlns:p14="http://schemas.microsoft.com/office/powerpoint/2010/main" val="5353705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0"/>
          <p:cNvSpPr>
            <a:spLocks noChangeArrowheads="1"/>
          </p:cNvSpPr>
          <p:nvPr/>
        </p:nvSpPr>
        <p:spPr bwMode="auto">
          <a:xfrm>
            <a:off x="5888166" y="2247620"/>
            <a:ext cx="5523546"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800100" indent="-34290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457200" eaLnBrk="1" fontAlgn="base" hangingPunct="1">
              <a:spcBef>
                <a:spcPct val="0"/>
              </a:spcBef>
              <a:spcAft>
                <a:spcPct val="0"/>
              </a:spcAft>
              <a:buFont typeface="Arial" panose="020B0604020202020204" pitchFamily="34" charset="0"/>
              <a:buChar char="•"/>
            </a:pPr>
            <a:r>
              <a:rPr lang="en-US" altLang="en-US" sz="2200" dirty="0">
                <a:latin typeface="Helvetica" panose="020B0604020202020204" pitchFamily="34" charset="0"/>
                <a:cs typeface="Helvetica" panose="020B0604020202020204" pitchFamily="34" charset="0"/>
              </a:rPr>
              <a:t> Provides ready access to the latest food safety research publications, including ahead of print</a:t>
            </a:r>
            <a:r>
              <a:rPr lang="en-US" altLang="en-US" sz="2200" dirty="0" smtClean="0">
                <a:latin typeface="Helvetica" panose="020B0604020202020204" pitchFamily="34" charset="0"/>
                <a:cs typeface="Helvetica" panose="020B0604020202020204" pitchFamily="34" charset="0"/>
              </a:rPr>
              <a:t>.</a:t>
            </a:r>
          </a:p>
          <a:p>
            <a:pPr marL="342900" indent="-342900" defTabSz="457200" eaLnBrk="1" fontAlgn="base" hangingPunct="1">
              <a:spcBef>
                <a:spcPct val="0"/>
              </a:spcBef>
              <a:spcAft>
                <a:spcPct val="0"/>
              </a:spcAft>
              <a:buFont typeface="Arial" panose="020B0604020202020204" pitchFamily="34" charset="0"/>
              <a:buChar char="•"/>
            </a:pPr>
            <a:endParaRPr lang="en-US" altLang="en-US" sz="2200" dirty="0" smtClean="0">
              <a:latin typeface="Helvetica" panose="020B0604020202020204" pitchFamily="34" charset="0"/>
              <a:cs typeface="Helvetica" panose="020B0604020202020204" pitchFamily="34" charset="0"/>
            </a:endParaRPr>
          </a:p>
          <a:p>
            <a:pPr defTabSz="457200" eaLnBrk="1" fontAlgn="base" hangingPunct="1">
              <a:spcBef>
                <a:spcPct val="0"/>
              </a:spcBef>
              <a:spcAft>
                <a:spcPct val="0"/>
              </a:spcAft>
              <a:buFont typeface="Arial" panose="020B0604020202020204" pitchFamily="34" charset="0"/>
              <a:buChar char="•"/>
            </a:pPr>
            <a:r>
              <a:rPr lang="en-US" altLang="en-US" sz="2200" dirty="0" smtClean="0">
                <a:latin typeface="Helvetica" panose="020B0604020202020204" pitchFamily="34" charset="0"/>
                <a:cs typeface="Helvetica" panose="020B0604020202020204" pitchFamily="34" charset="0"/>
              </a:rPr>
              <a:t> Currently tracks 98 journals, expected to increase to 246 journals</a:t>
            </a:r>
            <a:endParaRPr lang="en-US" altLang="en-US" sz="2200" dirty="0">
              <a:latin typeface="Helvetica" panose="020B0604020202020204" pitchFamily="34" charset="0"/>
              <a:cs typeface="Helvetica" panose="020B0604020202020204" pitchFamily="34" charset="0"/>
            </a:endParaRPr>
          </a:p>
          <a:p>
            <a:pPr marL="342900" indent="-342900" defTabSz="457200" eaLnBrk="1" fontAlgn="base" hangingPunct="1">
              <a:spcBef>
                <a:spcPct val="0"/>
              </a:spcBef>
              <a:spcAft>
                <a:spcPct val="0"/>
              </a:spcAft>
              <a:buFont typeface="Arial" panose="020B0604020202020204" pitchFamily="34" charset="0"/>
              <a:buChar char="•"/>
            </a:pPr>
            <a:endParaRPr lang="en-US" altLang="en-US" sz="2200" dirty="0">
              <a:latin typeface="Helvetica" panose="020B0604020202020204" pitchFamily="34" charset="0"/>
              <a:cs typeface="Helvetica" panose="020B0604020202020204" pitchFamily="34" charset="0"/>
            </a:endParaRPr>
          </a:p>
          <a:p>
            <a:pPr defTabSz="457200" eaLnBrk="1" fontAlgn="base" hangingPunct="1">
              <a:spcBef>
                <a:spcPct val="0"/>
              </a:spcBef>
              <a:spcAft>
                <a:spcPct val="0"/>
              </a:spcAft>
              <a:buFont typeface="Arial" panose="020B0604020202020204" pitchFamily="34" charset="0"/>
              <a:buChar char="•"/>
            </a:pPr>
            <a:r>
              <a:rPr lang="en-US" altLang="en-US" sz="2200" dirty="0">
                <a:latin typeface="Helvetica" panose="020B0604020202020204" pitchFamily="34" charset="0"/>
                <a:cs typeface="Helvetica" panose="020B0604020202020204" pitchFamily="34" charset="0"/>
              </a:rPr>
              <a:t> Publications generated by these feeds are grouped by: </a:t>
            </a:r>
          </a:p>
          <a:p>
            <a:pPr defTabSz="457200" eaLnBrk="1" fontAlgn="base" hangingPunct="1">
              <a:spcBef>
                <a:spcPct val="0"/>
              </a:spcBef>
              <a:spcAft>
                <a:spcPct val="0"/>
              </a:spcAft>
            </a:pPr>
            <a:endParaRPr lang="en-US" altLang="en-US" sz="2200" dirty="0">
              <a:latin typeface="Helvetica" panose="020B0604020202020204" pitchFamily="34" charset="0"/>
              <a:cs typeface="Helvetica" panose="020B0604020202020204" pitchFamily="34" charset="0"/>
            </a:endParaRPr>
          </a:p>
          <a:p>
            <a:pPr lvl="1" defTabSz="457200" eaLnBrk="1" fontAlgn="base" hangingPunct="1">
              <a:spcBef>
                <a:spcPct val="0"/>
              </a:spcBef>
              <a:spcAft>
                <a:spcPct val="0"/>
              </a:spcAft>
              <a:buFont typeface="Wingdings" panose="05000000000000000000" pitchFamily="2" charset="2"/>
              <a:buChar char="Ø"/>
            </a:pPr>
            <a:r>
              <a:rPr lang="en-US" altLang="en-US" sz="2200" dirty="0">
                <a:latin typeface="Helvetica" panose="020B0604020202020204" pitchFamily="34" charset="0"/>
                <a:cs typeface="Helvetica" panose="020B0604020202020204" pitchFamily="34" charset="0"/>
              </a:rPr>
              <a:t> Journal</a:t>
            </a:r>
          </a:p>
          <a:p>
            <a:pPr lvl="1" defTabSz="457200" eaLnBrk="1" fontAlgn="base" hangingPunct="1">
              <a:spcBef>
                <a:spcPct val="0"/>
              </a:spcBef>
              <a:spcAft>
                <a:spcPct val="0"/>
              </a:spcAft>
              <a:buFont typeface="Wingdings" panose="05000000000000000000" pitchFamily="2" charset="2"/>
              <a:buChar char="Ø"/>
            </a:pPr>
            <a:r>
              <a:rPr lang="en-US" altLang="en-US" sz="2200" dirty="0">
                <a:latin typeface="Helvetica" panose="020B0604020202020204" pitchFamily="34" charset="0"/>
                <a:cs typeface="Helvetica" panose="020B0604020202020204" pitchFamily="34" charset="0"/>
              </a:rPr>
              <a:t> Subject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574" y="2039112"/>
            <a:ext cx="5038530" cy="4572000"/>
          </a:xfrm>
          <a:prstGeom prst="rect">
            <a:avLst/>
          </a:prstGeom>
          <a:ln>
            <a:solidFill>
              <a:schemeClr val="tx1"/>
            </a:solidFill>
          </a:ln>
        </p:spPr>
      </p:pic>
      <p:sp>
        <p:nvSpPr>
          <p:cNvPr id="6" name="TextBox 1"/>
          <p:cNvSpPr txBox="1">
            <a:spLocks noChangeArrowheads="1"/>
          </p:cNvSpPr>
          <p:nvPr/>
        </p:nvSpPr>
        <p:spPr bwMode="auto">
          <a:xfrm>
            <a:off x="232360" y="978462"/>
            <a:ext cx="8504238" cy="63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210" tIns="42105" rIns="84210" bIns="42105">
            <a:spAutoFit/>
          </a:bodyPr>
          <a:lstStyle>
            <a:lvl1pPr defTabSz="1682750" eaLnBrk="0" hangingPunct="0">
              <a:spcBef>
                <a:spcPct val="20000"/>
              </a:spcBef>
              <a:buFont typeface="Arial" panose="020B0604020202020204" pitchFamily="34" charset="0"/>
              <a:buChar char="•"/>
              <a:defRPr sz="5900">
                <a:solidFill>
                  <a:schemeClr val="tx1"/>
                </a:solidFill>
                <a:latin typeface="Calibri" panose="020F0502020204030204" pitchFamily="34" charset="0"/>
                <a:ea typeface="ＭＳ Ｐゴシック" panose="020B0600070205080204" pitchFamily="34" charset="-128"/>
              </a:defRPr>
            </a:lvl1pPr>
            <a:lvl2pPr marL="742950" indent="-285750" defTabSz="1682750" eaLnBrk="0" hangingPunct="0">
              <a:spcBef>
                <a:spcPct val="20000"/>
              </a:spcBef>
              <a:buFont typeface="Arial" panose="020B0604020202020204" pitchFamily="34" charset="0"/>
              <a:buChar char="–"/>
              <a:defRPr sz="5200">
                <a:solidFill>
                  <a:schemeClr val="tx1"/>
                </a:solidFill>
                <a:latin typeface="Calibri" panose="020F0502020204030204" pitchFamily="34" charset="0"/>
                <a:ea typeface="ＭＳ Ｐゴシック" panose="020B0600070205080204" pitchFamily="34" charset="-128"/>
              </a:defRPr>
            </a:lvl2pPr>
            <a:lvl3pPr marL="1143000" indent="-228600" defTabSz="1682750" eaLnBrk="0" hangingPunct="0">
              <a:spcBef>
                <a:spcPct val="20000"/>
              </a:spcBef>
              <a:buFont typeface="Arial" panose="020B0604020202020204" pitchFamily="34" charset="0"/>
              <a:buChar char="•"/>
              <a:defRPr sz="4400">
                <a:solidFill>
                  <a:schemeClr val="tx1"/>
                </a:solidFill>
                <a:latin typeface="Calibri" panose="020F0502020204030204" pitchFamily="34" charset="0"/>
                <a:ea typeface="ＭＳ Ｐゴシック" panose="020B0600070205080204" pitchFamily="34" charset="-128"/>
              </a:defRPr>
            </a:lvl3pPr>
            <a:lvl4pPr marL="1600200" indent="-228600" defTabSz="1682750" eaLnBrk="0" hangingPunct="0">
              <a:spcBef>
                <a:spcPct val="20000"/>
              </a:spcBef>
              <a:buFont typeface="Arial" panose="020B0604020202020204" pitchFamily="34" charset="0"/>
              <a:buChar char="–"/>
              <a:defRPr sz="3700">
                <a:solidFill>
                  <a:schemeClr val="tx1"/>
                </a:solidFill>
                <a:latin typeface="Calibri" panose="020F0502020204030204" pitchFamily="34" charset="0"/>
                <a:ea typeface="ＭＳ Ｐゴシック" panose="020B0600070205080204" pitchFamily="34" charset="-128"/>
              </a:defRPr>
            </a:lvl4pPr>
            <a:lvl5pPr marL="2057400" indent="-228600" defTabSz="1682750" eaLnBrk="0" hangingPunct="0">
              <a:spcBef>
                <a:spcPct val="20000"/>
              </a:spcBef>
              <a:buFont typeface="Arial" panose="020B0604020202020204" pitchFamily="34" charset="0"/>
              <a:buChar char="»"/>
              <a:defRPr sz="3700">
                <a:solidFill>
                  <a:schemeClr val="tx1"/>
                </a:solidFill>
                <a:latin typeface="Calibri" panose="020F0502020204030204" pitchFamily="34" charset="0"/>
                <a:ea typeface="ＭＳ Ｐゴシック" panose="020B0600070205080204" pitchFamily="34" charset="-128"/>
              </a:defRPr>
            </a:lvl5pPr>
            <a:lvl6pPr marL="2514600" indent="-228600" defTabSz="1682750" eaLnBrk="0" fontAlgn="base" hangingPunct="0">
              <a:spcBef>
                <a:spcPct val="20000"/>
              </a:spcBef>
              <a:spcAft>
                <a:spcPct val="0"/>
              </a:spcAft>
              <a:buFont typeface="Arial" panose="020B0604020202020204" pitchFamily="34" charset="0"/>
              <a:buChar char="»"/>
              <a:defRPr sz="3700">
                <a:solidFill>
                  <a:schemeClr val="tx1"/>
                </a:solidFill>
                <a:latin typeface="Calibri" panose="020F0502020204030204" pitchFamily="34" charset="0"/>
                <a:ea typeface="ＭＳ Ｐゴシック" panose="020B0600070205080204" pitchFamily="34" charset="-128"/>
              </a:defRPr>
            </a:lvl6pPr>
            <a:lvl7pPr marL="2971800" indent="-228600" defTabSz="1682750" eaLnBrk="0" fontAlgn="base" hangingPunct="0">
              <a:spcBef>
                <a:spcPct val="20000"/>
              </a:spcBef>
              <a:spcAft>
                <a:spcPct val="0"/>
              </a:spcAft>
              <a:buFont typeface="Arial" panose="020B0604020202020204" pitchFamily="34" charset="0"/>
              <a:buChar char="»"/>
              <a:defRPr sz="3700">
                <a:solidFill>
                  <a:schemeClr val="tx1"/>
                </a:solidFill>
                <a:latin typeface="Calibri" panose="020F0502020204030204" pitchFamily="34" charset="0"/>
                <a:ea typeface="ＭＳ Ｐゴシック" panose="020B0600070205080204" pitchFamily="34" charset="-128"/>
              </a:defRPr>
            </a:lvl7pPr>
            <a:lvl8pPr marL="3429000" indent="-228600" defTabSz="1682750" eaLnBrk="0" fontAlgn="base" hangingPunct="0">
              <a:spcBef>
                <a:spcPct val="20000"/>
              </a:spcBef>
              <a:spcAft>
                <a:spcPct val="0"/>
              </a:spcAft>
              <a:buFont typeface="Arial" panose="020B0604020202020204" pitchFamily="34" charset="0"/>
              <a:buChar char="»"/>
              <a:defRPr sz="3700">
                <a:solidFill>
                  <a:schemeClr val="tx1"/>
                </a:solidFill>
                <a:latin typeface="Calibri" panose="020F0502020204030204" pitchFamily="34" charset="0"/>
                <a:ea typeface="ＭＳ Ｐゴシック" panose="020B0600070205080204" pitchFamily="34" charset="-128"/>
              </a:defRPr>
            </a:lvl8pPr>
            <a:lvl9pPr marL="3886200" indent="-228600" defTabSz="1682750" eaLnBrk="0" fontAlgn="base" hangingPunct="0">
              <a:spcBef>
                <a:spcPct val="20000"/>
              </a:spcBef>
              <a:spcAft>
                <a:spcPct val="0"/>
              </a:spcAft>
              <a:buFont typeface="Arial" panose="020B0604020202020204" pitchFamily="34" charset="0"/>
              <a:buChar char="»"/>
              <a:defRPr sz="3700">
                <a:solidFill>
                  <a:schemeClr val="tx1"/>
                </a:solidFill>
                <a:latin typeface="Calibri" panose="020F0502020204030204" pitchFamily="34" charset="0"/>
                <a:ea typeface="ＭＳ Ｐゴシック" panose="020B0600070205080204" pitchFamily="34" charset="-128"/>
              </a:defRPr>
            </a:lvl9pPr>
          </a:lstStyle>
          <a:p>
            <a:pPr eaLnBrk="1" fontAlgn="base" hangingPunct="1">
              <a:spcBef>
                <a:spcPct val="0"/>
              </a:spcBef>
              <a:spcAft>
                <a:spcPct val="0"/>
              </a:spcAft>
              <a:buNone/>
            </a:pPr>
            <a:r>
              <a:rPr lang="en-US" altLang="en-US" sz="3600" b="1" dirty="0">
                <a:latin typeface="Helvetica" panose="020B0604020202020204" pitchFamily="34" charset="0"/>
                <a:cs typeface="Helvetica" panose="020B0604020202020204" pitchFamily="34" charset="0"/>
              </a:rPr>
              <a:t>Research Publication Feeds</a:t>
            </a:r>
          </a:p>
        </p:txBody>
      </p:sp>
    </p:spTree>
    <p:extLst>
      <p:ext uri="{BB962C8B-B14F-4D97-AF65-F5344CB8AC3E}">
        <p14:creationId xmlns:p14="http://schemas.microsoft.com/office/powerpoint/2010/main" val="11520932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409572" y="3135676"/>
            <a:ext cx="2463461" cy="1477328"/>
          </a:xfrm>
          <a:prstGeom prst="rect">
            <a:avLst/>
          </a:prstGeom>
          <a:noFill/>
        </p:spPr>
        <p:txBody>
          <a:bodyPr wrap="square" rtlCol="0">
            <a:spAutoFit/>
          </a:bodyPr>
          <a:lstStyle/>
          <a:p>
            <a:r>
              <a:rPr lang="en-US" dirty="0" smtClean="0">
                <a:latin typeface="Helvetica" panose="020B0604020202020204" pitchFamily="34" charset="0"/>
                <a:cs typeface="Helvetica" panose="020B0604020202020204" pitchFamily="34" charset="0"/>
              </a:rPr>
              <a:t>Quick links to</a:t>
            </a:r>
          </a:p>
          <a:p>
            <a:pPr marL="285750" indent="-285750">
              <a:buFont typeface="Arial" panose="020B0604020202020204" pitchFamily="34" charset="0"/>
              <a:buChar char="•"/>
            </a:pPr>
            <a:r>
              <a:rPr lang="en-US" dirty="0" smtClean="0">
                <a:latin typeface="Helvetica" panose="020B0604020202020204" pitchFamily="34" charset="0"/>
                <a:cs typeface="Helvetica" panose="020B0604020202020204" pitchFamily="34" charset="0"/>
              </a:rPr>
              <a:t>Browse by journal or subject</a:t>
            </a:r>
          </a:p>
          <a:p>
            <a:pPr marL="285750" indent="-285750">
              <a:buFont typeface="Arial" panose="020B0604020202020204" pitchFamily="34" charset="0"/>
              <a:buChar char="•"/>
            </a:pPr>
            <a:r>
              <a:rPr lang="en-US" dirty="0" smtClean="0">
                <a:latin typeface="Helvetica" panose="020B0604020202020204" pitchFamily="34" charset="0"/>
                <a:cs typeface="Helvetica" panose="020B0604020202020204" pitchFamily="34" charset="0"/>
              </a:rPr>
              <a:t>See USDA or FDA articles</a:t>
            </a:r>
            <a:endParaRPr lang="en-US" dirty="0">
              <a:latin typeface="Helvetica" panose="020B0604020202020204" pitchFamily="34" charset="0"/>
              <a:cs typeface="Helvetica"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1422" y="2002536"/>
            <a:ext cx="5038530" cy="4572000"/>
          </a:xfrm>
          <a:prstGeom prst="rect">
            <a:avLst/>
          </a:prstGeom>
          <a:ln>
            <a:solidFill>
              <a:schemeClr val="tx1"/>
            </a:solidFill>
          </a:ln>
        </p:spPr>
      </p:pic>
      <p:cxnSp>
        <p:nvCxnSpPr>
          <p:cNvPr id="7" name="Straight Arrow Connector 6"/>
          <p:cNvCxnSpPr>
            <a:stCxn id="6" idx="3"/>
          </p:cNvCxnSpPr>
          <p:nvPr/>
        </p:nvCxnSpPr>
        <p:spPr>
          <a:xfrm>
            <a:off x="8611814" y="3746050"/>
            <a:ext cx="688100" cy="0"/>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578542" y="3480816"/>
            <a:ext cx="1033272" cy="530467"/>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11" name="Rectangle 10"/>
          <p:cNvSpPr/>
          <p:nvPr/>
        </p:nvSpPr>
        <p:spPr>
          <a:xfrm>
            <a:off x="5240765" y="4130039"/>
            <a:ext cx="3345452" cy="446389"/>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cxnSp>
        <p:nvCxnSpPr>
          <p:cNvPr id="13" name="Straight Arrow Connector 12"/>
          <p:cNvCxnSpPr/>
          <p:nvPr/>
        </p:nvCxnSpPr>
        <p:spPr>
          <a:xfrm flipH="1" flipV="1">
            <a:off x="3071802" y="4353233"/>
            <a:ext cx="2168963" cy="1523"/>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63823" y="4011283"/>
            <a:ext cx="2299334" cy="1200329"/>
          </a:xfrm>
          <a:prstGeom prst="rect">
            <a:avLst/>
          </a:prstGeom>
          <a:noFill/>
        </p:spPr>
        <p:txBody>
          <a:bodyPr wrap="square" rtlCol="0">
            <a:spAutoFit/>
          </a:bodyPr>
          <a:lstStyle/>
          <a:p>
            <a:r>
              <a:rPr lang="en-US" dirty="0" smtClean="0">
                <a:latin typeface="Helvetica" panose="020B0604020202020204" pitchFamily="34" charset="0"/>
                <a:cs typeface="Helvetica" panose="020B0604020202020204" pitchFamily="34" charset="0"/>
              </a:rPr>
              <a:t>See most recent publications on the homepage, including ahead of print</a:t>
            </a:r>
            <a:endParaRPr lang="en-US" dirty="0">
              <a:latin typeface="Helvetica" panose="020B0604020202020204" pitchFamily="34" charset="0"/>
              <a:cs typeface="Helvetica" panose="020B0604020202020204" pitchFamily="34" charset="0"/>
            </a:endParaRPr>
          </a:p>
        </p:txBody>
      </p:sp>
      <p:sp>
        <p:nvSpPr>
          <p:cNvPr id="22" name="TextBox 1"/>
          <p:cNvSpPr txBox="1">
            <a:spLocks noChangeArrowheads="1"/>
          </p:cNvSpPr>
          <p:nvPr/>
        </p:nvSpPr>
        <p:spPr bwMode="auto">
          <a:xfrm>
            <a:off x="232360" y="978462"/>
            <a:ext cx="8504238" cy="63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210" tIns="42105" rIns="84210" bIns="42105">
            <a:spAutoFit/>
          </a:bodyPr>
          <a:lstStyle>
            <a:lvl1pPr defTabSz="1682750" eaLnBrk="0" hangingPunct="0">
              <a:spcBef>
                <a:spcPct val="20000"/>
              </a:spcBef>
              <a:buFont typeface="Arial" panose="020B0604020202020204" pitchFamily="34" charset="0"/>
              <a:buChar char="•"/>
              <a:defRPr sz="5900">
                <a:solidFill>
                  <a:schemeClr val="tx1"/>
                </a:solidFill>
                <a:latin typeface="Calibri" panose="020F0502020204030204" pitchFamily="34" charset="0"/>
                <a:ea typeface="ＭＳ Ｐゴシック" panose="020B0600070205080204" pitchFamily="34" charset="-128"/>
              </a:defRPr>
            </a:lvl1pPr>
            <a:lvl2pPr marL="742950" indent="-285750" defTabSz="1682750" eaLnBrk="0" hangingPunct="0">
              <a:spcBef>
                <a:spcPct val="20000"/>
              </a:spcBef>
              <a:buFont typeface="Arial" panose="020B0604020202020204" pitchFamily="34" charset="0"/>
              <a:buChar char="–"/>
              <a:defRPr sz="5200">
                <a:solidFill>
                  <a:schemeClr val="tx1"/>
                </a:solidFill>
                <a:latin typeface="Calibri" panose="020F0502020204030204" pitchFamily="34" charset="0"/>
                <a:ea typeface="ＭＳ Ｐゴシック" panose="020B0600070205080204" pitchFamily="34" charset="-128"/>
              </a:defRPr>
            </a:lvl2pPr>
            <a:lvl3pPr marL="1143000" indent="-228600" defTabSz="1682750" eaLnBrk="0" hangingPunct="0">
              <a:spcBef>
                <a:spcPct val="20000"/>
              </a:spcBef>
              <a:buFont typeface="Arial" panose="020B0604020202020204" pitchFamily="34" charset="0"/>
              <a:buChar char="•"/>
              <a:defRPr sz="4400">
                <a:solidFill>
                  <a:schemeClr val="tx1"/>
                </a:solidFill>
                <a:latin typeface="Calibri" panose="020F0502020204030204" pitchFamily="34" charset="0"/>
                <a:ea typeface="ＭＳ Ｐゴシック" panose="020B0600070205080204" pitchFamily="34" charset="-128"/>
              </a:defRPr>
            </a:lvl3pPr>
            <a:lvl4pPr marL="1600200" indent="-228600" defTabSz="1682750" eaLnBrk="0" hangingPunct="0">
              <a:spcBef>
                <a:spcPct val="20000"/>
              </a:spcBef>
              <a:buFont typeface="Arial" panose="020B0604020202020204" pitchFamily="34" charset="0"/>
              <a:buChar char="–"/>
              <a:defRPr sz="3700">
                <a:solidFill>
                  <a:schemeClr val="tx1"/>
                </a:solidFill>
                <a:latin typeface="Calibri" panose="020F0502020204030204" pitchFamily="34" charset="0"/>
                <a:ea typeface="ＭＳ Ｐゴシック" panose="020B0600070205080204" pitchFamily="34" charset="-128"/>
              </a:defRPr>
            </a:lvl4pPr>
            <a:lvl5pPr marL="2057400" indent="-228600" defTabSz="1682750" eaLnBrk="0" hangingPunct="0">
              <a:spcBef>
                <a:spcPct val="20000"/>
              </a:spcBef>
              <a:buFont typeface="Arial" panose="020B0604020202020204" pitchFamily="34" charset="0"/>
              <a:buChar char="»"/>
              <a:defRPr sz="3700">
                <a:solidFill>
                  <a:schemeClr val="tx1"/>
                </a:solidFill>
                <a:latin typeface="Calibri" panose="020F0502020204030204" pitchFamily="34" charset="0"/>
                <a:ea typeface="ＭＳ Ｐゴシック" panose="020B0600070205080204" pitchFamily="34" charset="-128"/>
              </a:defRPr>
            </a:lvl5pPr>
            <a:lvl6pPr marL="2514600" indent="-228600" defTabSz="1682750" eaLnBrk="0" fontAlgn="base" hangingPunct="0">
              <a:spcBef>
                <a:spcPct val="20000"/>
              </a:spcBef>
              <a:spcAft>
                <a:spcPct val="0"/>
              </a:spcAft>
              <a:buFont typeface="Arial" panose="020B0604020202020204" pitchFamily="34" charset="0"/>
              <a:buChar char="»"/>
              <a:defRPr sz="3700">
                <a:solidFill>
                  <a:schemeClr val="tx1"/>
                </a:solidFill>
                <a:latin typeface="Calibri" panose="020F0502020204030204" pitchFamily="34" charset="0"/>
                <a:ea typeface="ＭＳ Ｐゴシック" panose="020B0600070205080204" pitchFamily="34" charset="-128"/>
              </a:defRPr>
            </a:lvl6pPr>
            <a:lvl7pPr marL="2971800" indent="-228600" defTabSz="1682750" eaLnBrk="0" fontAlgn="base" hangingPunct="0">
              <a:spcBef>
                <a:spcPct val="20000"/>
              </a:spcBef>
              <a:spcAft>
                <a:spcPct val="0"/>
              </a:spcAft>
              <a:buFont typeface="Arial" panose="020B0604020202020204" pitchFamily="34" charset="0"/>
              <a:buChar char="»"/>
              <a:defRPr sz="3700">
                <a:solidFill>
                  <a:schemeClr val="tx1"/>
                </a:solidFill>
                <a:latin typeface="Calibri" panose="020F0502020204030204" pitchFamily="34" charset="0"/>
                <a:ea typeface="ＭＳ Ｐゴシック" panose="020B0600070205080204" pitchFamily="34" charset="-128"/>
              </a:defRPr>
            </a:lvl7pPr>
            <a:lvl8pPr marL="3429000" indent="-228600" defTabSz="1682750" eaLnBrk="0" fontAlgn="base" hangingPunct="0">
              <a:spcBef>
                <a:spcPct val="20000"/>
              </a:spcBef>
              <a:spcAft>
                <a:spcPct val="0"/>
              </a:spcAft>
              <a:buFont typeface="Arial" panose="020B0604020202020204" pitchFamily="34" charset="0"/>
              <a:buChar char="»"/>
              <a:defRPr sz="3700">
                <a:solidFill>
                  <a:schemeClr val="tx1"/>
                </a:solidFill>
                <a:latin typeface="Calibri" panose="020F0502020204030204" pitchFamily="34" charset="0"/>
                <a:ea typeface="ＭＳ Ｐゴシック" panose="020B0600070205080204" pitchFamily="34" charset="-128"/>
              </a:defRPr>
            </a:lvl8pPr>
            <a:lvl9pPr marL="3886200" indent="-228600" defTabSz="1682750" eaLnBrk="0" fontAlgn="base" hangingPunct="0">
              <a:spcBef>
                <a:spcPct val="20000"/>
              </a:spcBef>
              <a:spcAft>
                <a:spcPct val="0"/>
              </a:spcAft>
              <a:buFont typeface="Arial" panose="020B0604020202020204" pitchFamily="34" charset="0"/>
              <a:buChar char="»"/>
              <a:defRPr sz="3700">
                <a:solidFill>
                  <a:schemeClr val="tx1"/>
                </a:solidFill>
                <a:latin typeface="Calibri" panose="020F0502020204030204" pitchFamily="34" charset="0"/>
                <a:ea typeface="ＭＳ Ｐゴシック" panose="020B0600070205080204" pitchFamily="34" charset="-128"/>
              </a:defRPr>
            </a:lvl9pPr>
          </a:lstStyle>
          <a:p>
            <a:pPr eaLnBrk="1" fontAlgn="base" hangingPunct="1">
              <a:spcBef>
                <a:spcPct val="0"/>
              </a:spcBef>
              <a:spcAft>
                <a:spcPct val="0"/>
              </a:spcAft>
              <a:buNone/>
            </a:pPr>
            <a:r>
              <a:rPr lang="en-US" altLang="en-US" sz="3600" b="1" dirty="0">
                <a:latin typeface="Helvetica" panose="020B0604020202020204" pitchFamily="34" charset="0"/>
                <a:cs typeface="Helvetica" panose="020B0604020202020204" pitchFamily="34" charset="0"/>
              </a:rPr>
              <a:t>Research Publication Feeds</a:t>
            </a:r>
          </a:p>
        </p:txBody>
      </p:sp>
    </p:spTree>
    <p:extLst>
      <p:ext uri="{BB962C8B-B14F-4D97-AF65-F5344CB8AC3E}">
        <p14:creationId xmlns:p14="http://schemas.microsoft.com/office/powerpoint/2010/main" val="380795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7033" y="2020824"/>
            <a:ext cx="4969565" cy="4572000"/>
          </a:xfrm>
          <a:prstGeom prst="rect">
            <a:avLst/>
          </a:prstGeom>
          <a:ln>
            <a:solidFill>
              <a:schemeClr val="tx1"/>
            </a:solidFill>
          </a:ln>
        </p:spPr>
      </p:pic>
      <p:sp>
        <p:nvSpPr>
          <p:cNvPr id="8" name="TextBox 1"/>
          <p:cNvSpPr txBox="1">
            <a:spLocks noChangeArrowheads="1"/>
          </p:cNvSpPr>
          <p:nvPr/>
        </p:nvSpPr>
        <p:spPr bwMode="auto">
          <a:xfrm>
            <a:off x="232360" y="978462"/>
            <a:ext cx="8504238" cy="63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210" tIns="42105" rIns="84210" bIns="42105">
            <a:spAutoFit/>
          </a:bodyPr>
          <a:lstStyle>
            <a:lvl1pPr defTabSz="1682750" eaLnBrk="0" hangingPunct="0">
              <a:spcBef>
                <a:spcPct val="20000"/>
              </a:spcBef>
              <a:buFont typeface="Arial" panose="020B0604020202020204" pitchFamily="34" charset="0"/>
              <a:buChar char="•"/>
              <a:defRPr sz="5900">
                <a:solidFill>
                  <a:schemeClr val="tx1"/>
                </a:solidFill>
                <a:latin typeface="Calibri" panose="020F0502020204030204" pitchFamily="34" charset="0"/>
                <a:ea typeface="ＭＳ Ｐゴシック" panose="020B0600070205080204" pitchFamily="34" charset="-128"/>
              </a:defRPr>
            </a:lvl1pPr>
            <a:lvl2pPr marL="742950" indent="-285750" defTabSz="1682750" eaLnBrk="0" hangingPunct="0">
              <a:spcBef>
                <a:spcPct val="20000"/>
              </a:spcBef>
              <a:buFont typeface="Arial" panose="020B0604020202020204" pitchFamily="34" charset="0"/>
              <a:buChar char="–"/>
              <a:defRPr sz="5200">
                <a:solidFill>
                  <a:schemeClr val="tx1"/>
                </a:solidFill>
                <a:latin typeface="Calibri" panose="020F0502020204030204" pitchFamily="34" charset="0"/>
                <a:ea typeface="ＭＳ Ｐゴシック" panose="020B0600070205080204" pitchFamily="34" charset="-128"/>
              </a:defRPr>
            </a:lvl2pPr>
            <a:lvl3pPr marL="1143000" indent="-228600" defTabSz="1682750" eaLnBrk="0" hangingPunct="0">
              <a:spcBef>
                <a:spcPct val="20000"/>
              </a:spcBef>
              <a:buFont typeface="Arial" panose="020B0604020202020204" pitchFamily="34" charset="0"/>
              <a:buChar char="•"/>
              <a:defRPr sz="4400">
                <a:solidFill>
                  <a:schemeClr val="tx1"/>
                </a:solidFill>
                <a:latin typeface="Calibri" panose="020F0502020204030204" pitchFamily="34" charset="0"/>
                <a:ea typeface="ＭＳ Ｐゴシック" panose="020B0600070205080204" pitchFamily="34" charset="-128"/>
              </a:defRPr>
            </a:lvl3pPr>
            <a:lvl4pPr marL="1600200" indent="-228600" defTabSz="1682750" eaLnBrk="0" hangingPunct="0">
              <a:spcBef>
                <a:spcPct val="20000"/>
              </a:spcBef>
              <a:buFont typeface="Arial" panose="020B0604020202020204" pitchFamily="34" charset="0"/>
              <a:buChar char="–"/>
              <a:defRPr sz="3700">
                <a:solidFill>
                  <a:schemeClr val="tx1"/>
                </a:solidFill>
                <a:latin typeface="Calibri" panose="020F0502020204030204" pitchFamily="34" charset="0"/>
                <a:ea typeface="ＭＳ Ｐゴシック" panose="020B0600070205080204" pitchFamily="34" charset="-128"/>
              </a:defRPr>
            </a:lvl4pPr>
            <a:lvl5pPr marL="2057400" indent="-228600" defTabSz="1682750" eaLnBrk="0" hangingPunct="0">
              <a:spcBef>
                <a:spcPct val="20000"/>
              </a:spcBef>
              <a:buFont typeface="Arial" panose="020B0604020202020204" pitchFamily="34" charset="0"/>
              <a:buChar char="»"/>
              <a:defRPr sz="3700">
                <a:solidFill>
                  <a:schemeClr val="tx1"/>
                </a:solidFill>
                <a:latin typeface="Calibri" panose="020F0502020204030204" pitchFamily="34" charset="0"/>
                <a:ea typeface="ＭＳ Ｐゴシック" panose="020B0600070205080204" pitchFamily="34" charset="-128"/>
              </a:defRPr>
            </a:lvl5pPr>
            <a:lvl6pPr marL="2514600" indent="-228600" defTabSz="1682750" eaLnBrk="0" fontAlgn="base" hangingPunct="0">
              <a:spcBef>
                <a:spcPct val="20000"/>
              </a:spcBef>
              <a:spcAft>
                <a:spcPct val="0"/>
              </a:spcAft>
              <a:buFont typeface="Arial" panose="020B0604020202020204" pitchFamily="34" charset="0"/>
              <a:buChar char="»"/>
              <a:defRPr sz="3700">
                <a:solidFill>
                  <a:schemeClr val="tx1"/>
                </a:solidFill>
                <a:latin typeface="Calibri" panose="020F0502020204030204" pitchFamily="34" charset="0"/>
                <a:ea typeface="ＭＳ Ｐゴシック" panose="020B0600070205080204" pitchFamily="34" charset="-128"/>
              </a:defRPr>
            </a:lvl6pPr>
            <a:lvl7pPr marL="2971800" indent="-228600" defTabSz="1682750" eaLnBrk="0" fontAlgn="base" hangingPunct="0">
              <a:spcBef>
                <a:spcPct val="20000"/>
              </a:spcBef>
              <a:spcAft>
                <a:spcPct val="0"/>
              </a:spcAft>
              <a:buFont typeface="Arial" panose="020B0604020202020204" pitchFamily="34" charset="0"/>
              <a:buChar char="»"/>
              <a:defRPr sz="3700">
                <a:solidFill>
                  <a:schemeClr val="tx1"/>
                </a:solidFill>
                <a:latin typeface="Calibri" panose="020F0502020204030204" pitchFamily="34" charset="0"/>
                <a:ea typeface="ＭＳ Ｐゴシック" panose="020B0600070205080204" pitchFamily="34" charset="-128"/>
              </a:defRPr>
            </a:lvl7pPr>
            <a:lvl8pPr marL="3429000" indent="-228600" defTabSz="1682750" eaLnBrk="0" fontAlgn="base" hangingPunct="0">
              <a:spcBef>
                <a:spcPct val="20000"/>
              </a:spcBef>
              <a:spcAft>
                <a:spcPct val="0"/>
              </a:spcAft>
              <a:buFont typeface="Arial" panose="020B0604020202020204" pitchFamily="34" charset="0"/>
              <a:buChar char="»"/>
              <a:defRPr sz="3700">
                <a:solidFill>
                  <a:schemeClr val="tx1"/>
                </a:solidFill>
                <a:latin typeface="Calibri" panose="020F0502020204030204" pitchFamily="34" charset="0"/>
                <a:ea typeface="ＭＳ Ｐゴシック" panose="020B0600070205080204" pitchFamily="34" charset="-128"/>
              </a:defRPr>
            </a:lvl8pPr>
            <a:lvl9pPr marL="3886200" indent="-228600" defTabSz="1682750" eaLnBrk="0" fontAlgn="base" hangingPunct="0">
              <a:spcBef>
                <a:spcPct val="20000"/>
              </a:spcBef>
              <a:spcAft>
                <a:spcPct val="0"/>
              </a:spcAft>
              <a:buFont typeface="Arial" panose="020B0604020202020204" pitchFamily="34" charset="0"/>
              <a:buChar char="»"/>
              <a:defRPr sz="3700">
                <a:solidFill>
                  <a:schemeClr val="tx1"/>
                </a:solidFill>
                <a:latin typeface="Calibri" panose="020F0502020204030204" pitchFamily="34" charset="0"/>
                <a:ea typeface="ＭＳ Ｐゴシック" panose="020B0600070205080204" pitchFamily="34" charset="-128"/>
              </a:defRPr>
            </a:lvl9pPr>
          </a:lstStyle>
          <a:p>
            <a:pPr eaLnBrk="1" fontAlgn="base" hangingPunct="1">
              <a:spcBef>
                <a:spcPct val="0"/>
              </a:spcBef>
              <a:spcAft>
                <a:spcPct val="0"/>
              </a:spcAft>
              <a:buNone/>
            </a:pPr>
            <a:r>
              <a:rPr lang="en-US" altLang="en-US" sz="3600" b="1" dirty="0">
                <a:latin typeface="Helvetica" panose="020B0604020202020204" pitchFamily="34" charset="0"/>
                <a:cs typeface="Helvetica" panose="020B0604020202020204" pitchFamily="34" charset="0"/>
              </a:rPr>
              <a:t>Research Publication Feeds</a:t>
            </a:r>
          </a:p>
        </p:txBody>
      </p:sp>
      <p:sp>
        <p:nvSpPr>
          <p:cNvPr id="9" name="TextBox 8"/>
          <p:cNvSpPr txBox="1"/>
          <p:nvPr/>
        </p:nvSpPr>
        <p:spPr>
          <a:xfrm>
            <a:off x="9292843" y="2974828"/>
            <a:ext cx="2463461" cy="646331"/>
          </a:xfrm>
          <a:prstGeom prst="rect">
            <a:avLst/>
          </a:prstGeom>
          <a:noFill/>
        </p:spPr>
        <p:txBody>
          <a:bodyPr wrap="square" rtlCol="0">
            <a:spAutoFit/>
          </a:bodyPr>
          <a:lstStyle/>
          <a:p>
            <a:r>
              <a:rPr lang="en-US" dirty="0" smtClean="0">
                <a:latin typeface="Helvetica" panose="020B0604020202020204" pitchFamily="34" charset="0"/>
                <a:cs typeface="Helvetica" panose="020B0604020202020204" pitchFamily="34" charset="0"/>
              </a:rPr>
              <a:t>Browse peer-reviewed journals</a:t>
            </a:r>
            <a:endParaRPr lang="en-US" dirty="0">
              <a:latin typeface="Helvetica" panose="020B0604020202020204" pitchFamily="34" charset="0"/>
              <a:cs typeface="Helvetica" panose="020B0604020202020204" pitchFamily="34" charset="0"/>
            </a:endParaRPr>
          </a:p>
        </p:txBody>
      </p:sp>
      <p:cxnSp>
        <p:nvCxnSpPr>
          <p:cNvPr id="10" name="Straight Arrow Connector 9"/>
          <p:cNvCxnSpPr/>
          <p:nvPr/>
        </p:nvCxnSpPr>
        <p:spPr>
          <a:xfrm>
            <a:off x="6720840" y="3297994"/>
            <a:ext cx="2514600" cy="0"/>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100518" y="3032760"/>
            <a:ext cx="1620322" cy="530467"/>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Tree>
    <p:extLst>
      <p:ext uri="{BB962C8B-B14F-4D97-AF65-F5344CB8AC3E}">
        <p14:creationId xmlns:p14="http://schemas.microsoft.com/office/powerpoint/2010/main" val="156657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30751"/>
            <a:ext cx="4867656" cy="1325563"/>
          </a:xfrm>
        </p:spPr>
        <p:txBody>
          <a:bodyPr/>
          <a:lstStyle/>
          <a:p>
            <a:r>
              <a:rPr lang="en-US" b="1" dirty="0" smtClean="0"/>
              <a:t>Meet the Experts</a:t>
            </a:r>
            <a:endParaRPr lang="en-US" b="1"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9764" t="11204" r="9746" b="5847"/>
          <a:stretch/>
        </p:blipFill>
        <p:spPr>
          <a:xfrm>
            <a:off x="838200" y="2256314"/>
            <a:ext cx="5902963" cy="380206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3220" y="-2"/>
            <a:ext cx="4091105" cy="6695988"/>
          </a:xfrm>
          <a:prstGeom prst="rect">
            <a:avLst/>
          </a:prstGeom>
        </p:spPr>
      </p:pic>
      <p:sp>
        <p:nvSpPr>
          <p:cNvPr id="7" name="Rectangle 6"/>
          <p:cNvSpPr/>
          <p:nvPr/>
        </p:nvSpPr>
        <p:spPr>
          <a:xfrm>
            <a:off x="2441394" y="5461000"/>
            <a:ext cx="1000306" cy="228600"/>
          </a:xfrm>
          <a:prstGeom prst="rect">
            <a:avLst/>
          </a:prstGeom>
          <a:solidFill>
            <a:srgbClr val="FFC000">
              <a:alpha val="9020"/>
            </a:srgbClr>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V="1">
            <a:off x="3441700" y="4699000"/>
            <a:ext cx="4381500" cy="879021"/>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6873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02537"/>
            <a:ext cx="10445496" cy="4174426"/>
          </a:xfrm>
        </p:spPr>
        <p:txBody>
          <a:bodyPr>
            <a:normAutofit/>
          </a:bodyPr>
          <a:lstStyle/>
          <a:p>
            <a:pPr>
              <a:lnSpc>
                <a:spcPct val="100000"/>
              </a:lnSpc>
              <a:spcBef>
                <a:spcPts val="1800"/>
              </a:spcBef>
            </a:pPr>
            <a:r>
              <a:rPr lang="en-US" sz="2200" dirty="0" smtClean="0"/>
              <a:t>Features videos highlighting a wide variety of food safety research applications conducted at USDA</a:t>
            </a:r>
            <a:endParaRPr lang="en-US" sz="2200" dirty="0"/>
          </a:p>
          <a:p>
            <a:pPr>
              <a:lnSpc>
                <a:spcPct val="100000"/>
              </a:lnSpc>
              <a:spcBef>
                <a:spcPts val="1800"/>
              </a:spcBef>
            </a:pPr>
            <a:r>
              <a:rPr lang="en-US" sz="2200" dirty="0" smtClean="0"/>
              <a:t>This fiscal year, we will be adding presentations and publications on trending food safety topics including mycotoxins, produce, chemistry, produce, and bacterial pathogens. </a:t>
            </a:r>
          </a:p>
          <a:p>
            <a:pPr>
              <a:lnSpc>
                <a:spcPct val="100000"/>
              </a:lnSpc>
              <a:spcBef>
                <a:spcPts val="1800"/>
              </a:spcBef>
            </a:pPr>
            <a:r>
              <a:rPr lang="en-US" sz="2200" dirty="0" smtClean="0"/>
              <a:t>Currently tracking USDA research, in the future will expand to FDA</a:t>
            </a:r>
            <a:r>
              <a:rPr lang="en-US" sz="2200" dirty="0"/>
              <a:t>, </a:t>
            </a:r>
            <a:r>
              <a:rPr lang="en-US" sz="2200" dirty="0" smtClean="0"/>
              <a:t>NIH, CDC, and NSF</a:t>
            </a:r>
          </a:p>
          <a:p>
            <a:pPr>
              <a:lnSpc>
                <a:spcPct val="100000"/>
              </a:lnSpc>
              <a:spcBef>
                <a:spcPts val="1800"/>
              </a:spcBef>
            </a:pPr>
            <a:r>
              <a:rPr lang="en-US" sz="2200" dirty="0" smtClean="0"/>
              <a:t>Moving forward, we will track food safety trends and present research in various formats</a:t>
            </a:r>
            <a:endParaRPr lang="en-US" sz="2200" dirty="0"/>
          </a:p>
        </p:txBody>
      </p:sp>
      <p:sp>
        <p:nvSpPr>
          <p:cNvPr id="2" name="Title 1"/>
          <p:cNvSpPr>
            <a:spLocks noGrp="1"/>
          </p:cNvSpPr>
          <p:nvPr>
            <p:ph type="title"/>
          </p:nvPr>
        </p:nvSpPr>
        <p:spPr/>
        <p:txBody>
          <a:bodyPr/>
          <a:lstStyle/>
          <a:p>
            <a:r>
              <a:rPr lang="en-US" b="1" dirty="0" smtClean="0"/>
              <a:t>Meet the Experts</a:t>
            </a:r>
            <a:endParaRPr lang="en-US" b="1" dirty="0"/>
          </a:p>
        </p:txBody>
      </p:sp>
    </p:spTree>
    <p:extLst>
      <p:ext uri="{BB962C8B-B14F-4D97-AF65-F5344CB8AC3E}">
        <p14:creationId xmlns:p14="http://schemas.microsoft.com/office/powerpoint/2010/main" val="21991961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 </a:t>
            </a:r>
            <a:endParaRPr lang="en-US" dirty="0"/>
          </a:p>
        </p:txBody>
      </p:sp>
      <p:sp>
        <p:nvSpPr>
          <p:cNvPr id="3" name="Content Placeholder 2"/>
          <p:cNvSpPr>
            <a:spLocks noGrp="1"/>
          </p:cNvSpPr>
          <p:nvPr>
            <p:ph idx="1"/>
          </p:nvPr>
        </p:nvSpPr>
        <p:spPr/>
        <p:txBody>
          <a:bodyPr>
            <a:normAutofit lnSpcReduction="10000"/>
          </a:bodyPr>
          <a:lstStyle/>
          <a:p>
            <a:pPr marL="0" marR="0" lvl="0" indent="0" defTabSz="914400" eaLnBrk="1" fontAlgn="auto" latinLnBrk="0" hangingPunct="1">
              <a:lnSpc>
                <a:spcPct val="120000"/>
              </a:lnSpc>
              <a:spcBef>
                <a:spcPts val="0"/>
              </a:spcBef>
              <a:spcAft>
                <a:spcPts val="0"/>
              </a:spcAft>
              <a:buClrTx/>
              <a:buSzTx/>
              <a:buFontTx/>
              <a:buNone/>
              <a:tabLst/>
              <a:defRPr/>
            </a:pPr>
            <a:r>
              <a:rPr lang="en-US" sz="2000" b="1" dirty="0" smtClean="0"/>
              <a:t>Wendy Davis</a:t>
            </a:r>
          </a:p>
          <a:p>
            <a:pPr marL="0" marR="0" lvl="0" indent="0" defTabSz="914400" eaLnBrk="1" fontAlgn="auto" latinLnBrk="0" hangingPunct="1">
              <a:lnSpc>
                <a:spcPct val="120000"/>
              </a:lnSpc>
              <a:spcBef>
                <a:spcPts val="0"/>
              </a:spcBef>
              <a:spcAft>
                <a:spcPts val="0"/>
              </a:spcAft>
              <a:buClrTx/>
              <a:buSzTx/>
              <a:buFontTx/>
              <a:buNone/>
              <a:tabLst/>
              <a:defRPr/>
            </a:pPr>
            <a:r>
              <a:rPr lang="en-US" sz="2000" i="1" dirty="0" smtClean="0"/>
              <a:t>Program Leader, Nutrition &amp; Food Safety</a:t>
            </a:r>
          </a:p>
          <a:p>
            <a:pPr marL="0" lvl="0" indent="0">
              <a:lnSpc>
                <a:spcPct val="120000"/>
              </a:lnSpc>
              <a:spcBef>
                <a:spcPts val="0"/>
              </a:spcBef>
              <a:buNone/>
            </a:pPr>
            <a:r>
              <a:rPr lang="en-US" sz="2000" dirty="0" smtClean="0">
                <a:hlinkClick r:id="rId2"/>
              </a:rPr>
              <a:t>Wendy.Davis-Shaw@ars.usda.gov</a:t>
            </a:r>
            <a:endParaRPr lang="en-US" sz="2000" dirty="0" smtClean="0"/>
          </a:p>
          <a:p>
            <a:pPr marL="0" lvl="0" indent="0">
              <a:lnSpc>
                <a:spcPct val="120000"/>
              </a:lnSpc>
              <a:spcBef>
                <a:spcPts val="0"/>
              </a:spcBef>
              <a:buNone/>
            </a:pPr>
            <a:endParaRPr lang="en-US" sz="2000" dirty="0"/>
          </a:p>
          <a:p>
            <a:pPr marL="0" lvl="0" indent="0">
              <a:lnSpc>
                <a:spcPct val="120000"/>
              </a:lnSpc>
              <a:spcBef>
                <a:spcPts val="0"/>
              </a:spcBef>
              <a:buNone/>
            </a:pPr>
            <a:r>
              <a:rPr lang="en-US" sz="2000" b="1" dirty="0" smtClean="0"/>
              <a:t>Jessica Ault</a:t>
            </a:r>
          </a:p>
          <a:p>
            <a:pPr marL="0" lvl="0" indent="0">
              <a:lnSpc>
                <a:spcPct val="120000"/>
              </a:lnSpc>
              <a:spcBef>
                <a:spcPts val="0"/>
              </a:spcBef>
              <a:buNone/>
            </a:pPr>
            <a:r>
              <a:rPr lang="en-US" sz="2000" i="1" dirty="0" smtClean="0"/>
              <a:t>FSRIO Metadata Librarian</a:t>
            </a:r>
          </a:p>
          <a:p>
            <a:pPr marL="0" lvl="0" indent="0">
              <a:lnSpc>
                <a:spcPct val="120000"/>
              </a:lnSpc>
              <a:spcBef>
                <a:spcPts val="0"/>
              </a:spcBef>
              <a:buNone/>
            </a:pPr>
            <a:r>
              <a:rPr lang="en-US" sz="2000" dirty="0" smtClean="0">
                <a:hlinkClick r:id="rId3"/>
              </a:rPr>
              <a:t>Jessica.ault@ars.usda.gov</a:t>
            </a:r>
            <a:r>
              <a:rPr lang="en-US" sz="2000" dirty="0" smtClean="0"/>
              <a:t> </a:t>
            </a:r>
          </a:p>
          <a:p>
            <a:pPr marL="0" lvl="0" indent="0">
              <a:lnSpc>
                <a:spcPct val="120000"/>
              </a:lnSpc>
              <a:spcBef>
                <a:spcPts val="0"/>
              </a:spcBef>
              <a:buNone/>
            </a:pPr>
            <a:endParaRPr lang="en-US" sz="2000" dirty="0"/>
          </a:p>
          <a:p>
            <a:pPr marL="0" lvl="0" indent="0">
              <a:lnSpc>
                <a:spcPct val="120000"/>
              </a:lnSpc>
              <a:spcBef>
                <a:spcPts val="0"/>
              </a:spcBef>
              <a:buNone/>
            </a:pPr>
            <a:r>
              <a:rPr lang="en-US" sz="2000" b="1" dirty="0" smtClean="0"/>
              <a:t>Meredith Evans</a:t>
            </a:r>
          </a:p>
          <a:p>
            <a:pPr marL="0" lvl="0" indent="0">
              <a:lnSpc>
                <a:spcPct val="120000"/>
              </a:lnSpc>
              <a:spcBef>
                <a:spcPts val="0"/>
              </a:spcBef>
              <a:buNone/>
            </a:pPr>
            <a:r>
              <a:rPr lang="en-US" sz="2000" i="1" dirty="0" smtClean="0"/>
              <a:t>FSRIO Technical Information Specialist</a:t>
            </a:r>
          </a:p>
          <a:p>
            <a:pPr marL="0" lvl="0" indent="0">
              <a:lnSpc>
                <a:spcPct val="120000"/>
              </a:lnSpc>
              <a:spcBef>
                <a:spcPts val="0"/>
              </a:spcBef>
              <a:buNone/>
            </a:pPr>
            <a:r>
              <a:rPr lang="en-US" sz="2000" dirty="0" smtClean="0">
                <a:hlinkClick r:id="rId4"/>
              </a:rPr>
              <a:t>Molly.Evans@lacfederal.com</a:t>
            </a:r>
            <a:endParaRPr lang="en-US" sz="2000" dirty="0" smtClean="0"/>
          </a:p>
          <a:p>
            <a:pPr marL="0" lvl="0" indent="0">
              <a:lnSpc>
                <a:spcPct val="100000"/>
              </a:lnSpc>
              <a:spcBef>
                <a:spcPts val="0"/>
              </a:spcBef>
              <a:buNone/>
            </a:pPr>
            <a:endParaRPr lang="en-US" dirty="0"/>
          </a:p>
        </p:txBody>
      </p:sp>
    </p:spTree>
    <p:extLst>
      <p:ext uri="{BB962C8B-B14F-4D97-AF65-F5344CB8AC3E}">
        <p14:creationId xmlns:p14="http://schemas.microsoft.com/office/powerpoint/2010/main" val="9114754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FSRIO Overview</a:t>
            </a:r>
            <a:endParaRPr lang="en-US" b="1" dirty="0"/>
          </a:p>
        </p:txBody>
      </p:sp>
      <p:sp>
        <p:nvSpPr>
          <p:cNvPr id="3" name="Content Placeholder 2"/>
          <p:cNvSpPr>
            <a:spLocks noGrp="1"/>
          </p:cNvSpPr>
          <p:nvPr>
            <p:ph idx="1"/>
          </p:nvPr>
        </p:nvSpPr>
        <p:spPr>
          <a:xfrm>
            <a:off x="838200" y="2112264"/>
            <a:ext cx="10515600" cy="4379975"/>
          </a:xfrm>
        </p:spPr>
        <p:txBody>
          <a:bodyPr>
            <a:normAutofit fontScale="62500" lnSpcReduction="20000"/>
          </a:bodyPr>
          <a:lstStyle/>
          <a:p>
            <a:pPr>
              <a:lnSpc>
                <a:spcPct val="120000"/>
              </a:lnSpc>
              <a:spcBef>
                <a:spcPts val="0"/>
              </a:spcBef>
            </a:pPr>
            <a:r>
              <a:rPr lang="en-US" sz="3500" dirty="0"/>
              <a:t>The Food Safety Research Information Office (FSRIO) was created by the Agricultural Research, Extension and Education Reform Act of </a:t>
            </a:r>
            <a:r>
              <a:rPr lang="en-US" sz="3500" dirty="0" smtClean="0"/>
              <a:t>1998. FSRIO </a:t>
            </a:r>
            <a:r>
              <a:rPr lang="en-US" sz="3500" dirty="0"/>
              <a:t>was formally launched on July 2, 2001</a:t>
            </a:r>
            <a:r>
              <a:rPr lang="en-US" sz="3500" dirty="0" smtClean="0"/>
              <a:t>.</a:t>
            </a:r>
          </a:p>
          <a:p>
            <a:pPr marL="0" indent="0">
              <a:lnSpc>
                <a:spcPct val="120000"/>
              </a:lnSpc>
              <a:spcBef>
                <a:spcPts val="0"/>
              </a:spcBef>
              <a:buNone/>
            </a:pPr>
            <a:endParaRPr lang="en-US" sz="3500" dirty="0"/>
          </a:p>
          <a:p>
            <a:pPr>
              <a:lnSpc>
                <a:spcPct val="120000"/>
              </a:lnSpc>
              <a:spcBef>
                <a:spcPts val="0"/>
              </a:spcBef>
            </a:pPr>
            <a:r>
              <a:rPr lang="en-US" sz="3500" dirty="0"/>
              <a:t>Our mission is to provide the food safety research community and general public with information on publicly and privately funded food safety research. FSRIO works to assist the federal government and private research entities in the assessment of food safety research needs and priorities, and to prevent unintended duplication of food safety research.  FSRIO works in cooperation with the National Institutes of </a:t>
            </a:r>
            <a:r>
              <a:rPr lang="en-US" sz="3500" dirty="0" smtClean="0"/>
              <a:t>Health, </a:t>
            </a:r>
            <a:r>
              <a:rPr lang="en-US" sz="3500" dirty="0"/>
              <a:t>the Food and Drug </a:t>
            </a:r>
            <a:r>
              <a:rPr lang="en-US" sz="3500" dirty="0" smtClean="0"/>
              <a:t>Administration, </a:t>
            </a:r>
            <a:r>
              <a:rPr lang="en-US" sz="3500" dirty="0"/>
              <a:t>the Centers for Disease Control and </a:t>
            </a:r>
            <a:r>
              <a:rPr lang="en-US" sz="3500" dirty="0" smtClean="0"/>
              <a:t>Prevention, </a:t>
            </a:r>
            <a:r>
              <a:rPr lang="en-US" sz="3500" dirty="0"/>
              <a:t>public institutions, and, on a voluntary basis, private research interests.</a:t>
            </a:r>
          </a:p>
          <a:p>
            <a:endParaRPr lang="en-US" dirty="0"/>
          </a:p>
        </p:txBody>
      </p:sp>
    </p:spTree>
    <p:extLst>
      <p:ext uri="{BB962C8B-B14F-4D97-AF65-F5344CB8AC3E}">
        <p14:creationId xmlns:p14="http://schemas.microsoft.com/office/powerpoint/2010/main" val="7531503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7"/>
          <p:cNvSpPr>
            <a:spLocks noGrp="1"/>
          </p:cNvSpPr>
          <p:nvPr>
            <p:ph type="title"/>
          </p:nvPr>
        </p:nvSpPr>
        <p:spPr>
          <a:xfrm>
            <a:off x="235739" y="928814"/>
            <a:ext cx="10515600" cy="1325563"/>
          </a:xfrm>
        </p:spPr>
        <p:txBody>
          <a:bodyPr>
            <a:normAutofit/>
          </a:bodyPr>
          <a:lstStyle/>
          <a:p>
            <a:pPr algn="ctr"/>
            <a:r>
              <a:rPr lang="en-US" altLang="en-US" dirty="0">
                <a:latin typeface="Arial Bold" panose="020B0704020202020204" pitchFamily="34" charset="0"/>
                <a:cs typeface="Arial Bold" panose="020B0704020202020204" pitchFamily="34" charset="0"/>
              </a:rPr>
              <a:t/>
            </a:r>
            <a:br>
              <a:rPr lang="en-US" altLang="en-US" dirty="0">
                <a:latin typeface="Arial Bold" panose="020B0704020202020204" pitchFamily="34" charset="0"/>
                <a:cs typeface="Arial Bold" panose="020B0704020202020204" pitchFamily="34" charset="0"/>
              </a:rPr>
            </a:br>
            <a:r>
              <a:rPr lang="en-US" altLang="en-US" dirty="0">
                <a:latin typeface="Helvetica" panose="020B0604020202020204" pitchFamily="34" charset="0"/>
                <a:cs typeface="Helvetica" panose="020B0604020202020204" pitchFamily="34" charset="0"/>
              </a:rPr>
              <a:t>Food Safety Research Information Office (FSRIO</a:t>
            </a:r>
            <a:r>
              <a:rPr lang="en-US" altLang="en-US" dirty="0" smtClean="0">
                <a:latin typeface="Helvetica" panose="020B0604020202020204" pitchFamily="34" charset="0"/>
                <a:cs typeface="Helvetica" panose="020B0604020202020204" pitchFamily="34" charset="0"/>
              </a:rPr>
              <a:t>)</a:t>
            </a:r>
          </a:p>
        </p:txBody>
      </p:sp>
      <p:sp>
        <p:nvSpPr>
          <p:cNvPr id="3075" name="Content Placeholder 10"/>
          <p:cNvSpPr>
            <a:spLocks noGrp="1"/>
          </p:cNvSpPr>
          <p:nvPr>
            <p:ph idx="1"/>
          </p:nvPr>
        </p:nvSpPr>
        <p:spPr/>
        <p:txBody>
          <a:bodyPr>
            <a:normAutofit/>
          </a:bodyPr>
          <a:lstStyle/>
          <a:p>
            <a:pPr marL="3543300" lvl="7" indent="-342900" defTabSz="457200">
              <a:spcBef>
                <a:spcPts val="600"/>
              </a:spcBef>
              <a:spcAft>
                <a:spcPts val="600"/>
              </a:spcAft>
              <a:buFont typeface="Wingdings" panose="05000000000000000000" pitchFamily="2" charset="2"/>
              <a:buChar char="§"/>
              <a:defRPr/>
            </a:pPr>
            <a:endParaRPr lang="en-US" altLang="en-US" sz="2200" dirty="0">
              <a:latin typeface="Helvetica" panose="020B0604020202020204" pitchFamily="34" charset="0"/>
              <a:cs typeface="Helvetica" panose="020B0604020202020204" pitchFamily="34" charset="0"/>
            </a:endParaRPr>
          </a:p>
          <a:p>
            <a:pPr marL="4005263" lvl="7" indent="-342900" defTabSz="457200">
              <a:spcBef>
                <a:spcPts val="600"/>
              </a:spcBef>
              <a:spcAft>
                <a:spcPts val="600"/>
              </a:spcAft>
              <a:buFont typeface="Wingdings" panose="05000000000000000000" pitchFamily="2" charset="2"/>
              <a:buChar char="§"/>
              <a:defRPr/>
            </a:pPr>
            <a:r>
              <a:rPr lang="en-US" altLang="en-US" sz="2200" dirty="0">
                <a:latin typeface="Helvetica" panose="020B0604020202020204" pitchFamily="34" charset="0"/>
                <a:cs typeface="Helvetica" panose="020B0604020202020204" pitchFamily="34" charset="0"/>
              </a:rPr>
              <a:t>Formally launched in 2001</a:t>
            </a:r>
          </a:p>
          <a:p>
            <a:pPr marL="4005263" lvl="7" indent="-342900" defTabSz="457200">
              <a:spcBef>
                <a:spcPts val="600"/>
              </a:spcBef>
              <a:spcAft>
                <a:spcPts val="600"/>
              </a:spcAft>
              <a:buFont typeface="Wingdings" panose="05000000000000000000" pitchFamily="2" charset="2"/>
              <a:buChar char="§"/>
              <a:defRPr/>
            </a:pPr>
            <a:r>
              <a:rPr lang="en-US" altLang="en-US" sz="2200" dirty="0">
                <a:latin typeface="Helvetica" panose="020B0604020202020204" pitchFamily="34" charset="0"/>
                <a:cs typeface="Helvetica" panose="020B0604020202020204" pitchFamily="34" charset="0"/>
              </a:rPr>
              <a:t>Support the research community by collecting, organizing and </a:t>
            </a:r>
            <a:r>
              <a:rPr lang="en-US" altLang="en-US" sz="2200" dirty="0" smtClean="0">
                <a:latin typeface="Helvetica" panose="020B0604020202020204" pitchFamily="34" charset="0"/>
                <a:cs typeface="Helvetica" panose="020B0604020202020204" pitchFamily="34" charset="0"/>
              </a:rPr>
              <a:t>disseminating food </a:t>
            </a:r>
            <a:r>
              <a:rPr lang="en-US" altLang="en-US" sz="2200" dirty="0">
                <a:latin typeface="Helvetica" panose="020B0604020202020204" pitchFamily="34" charset="0"/>
                <a:cs typeface="Helvetica" panose="020B0604020202020204" pitchFamily="34" charset="0"/>
              </a:rPr>
              <a:t>safety research information</a:t>
            </a:r>
          </a:p>
          <a:p>
            <a:pPr marL="4005263" lvl="7" indent="-342900" defTabSz="457200">
              <a:spcBef>
                <a:spcPts val="600"/>
              </a:spcBef>
              <a:spcAft>
                <a:spcPts val="600"/>
              </a:spcAft>
              <a:buFont typeface="Wingdings" panose="05000000000000000000" pitchFamily="2" charset="2"/>
              <a:buChar char="§"/>
              <a:defRPr/>
            </a:pPr>
            <a:r>
              <a:rPr lang="en-US" altLang="en-US" sz="2200" dirty="0">
                <a:latin typeface="Helvetica" panose="020B0604020202020204" pitchFamily="34" charset="0"/>
                <a:cs typeface="Helvetica" panose="020B0604020202020204" pitchFamily="34" charset="0"/>
              </a:rPr>
              <a:t>Partnership with ARS National Program 108:  Food Safety, (animal and plant products)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739" y="2256314"/>
            <a:ext cx="4222196" cy="3657600"/>
          </a:xfrm>
          <a:prstGeom prst="rect">
            <a:avLst/>
          </a:prstGeom>
          <a:ln>
            <a:solidFill>
              <a:schemeClr val="tx1"/>
            </a:solidFill>
          </a:ln>
        </p:spPr>
      </p:pic>
    </p:spTree>
    <p:extLst>
      <p:ext uri="{BB962C8B-B14F-4D97-AF65-F5344CB8AC3E}">
        <p14:creationId xmlns:p14="http://schemas.microsoft.com/office/powerpoint/2010/main" val="34658001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56050" y="2211355"/>
            <a:ext cx="9174163" cy="456266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buClr>
                <a:srgbClr val="AAB8E2"/>
              </a:buClr>
              <a:buFont typeface="Arial" charset="0"/>
              <a:buChar char="•"/>
              <a:defRPr/>
            </a:pPr>
            <a:r>
              <a:rPr lang="en-US" sz="2200" kern="0" dirty="0" smtClean="0">
                <a:solidFill>
                  <a:srgbClr val="FFFFFF"/>
                </a:solidFill>
                <a:latin typeface="Helvetica" panose="020B0604020202020204" pitchFamily="34" charset="0"/>
                <a:cs typeface="Helvetica" panose="020B0604020202020204" pitchFamily="34" charset="0"/>
              </a:rPr>
              <a:t> </a:t>
            </a:r>
            <a:r>
              <a:rPr lang="en-US" sz="2200" kern="0" dirty="0">
                <a:solidFill>
                  <a:schemeClr val="tx1"/>
                </a:solidFill>
                <a:latin typeface="Helvetica" panose="020B0604020202020204" pitchFamily="34" charset="0"/>
                <a:cs typeface="Helvetica" panose="020B0604020202020204" pitchFamily="34" charset="0"/>
              </a:rPr>
              <a:t>Support the needs of the research community</a:t>
            </a:r>
          </a:p>
          <a:p>
            <a:pPr>
              <a:lnSpc>
                <a:spcPct val="80000"/>
              </a:lnSpc>
              <a:buClr>
                <a:srgbClr val="AAB8E2"/>
              </a:buClr>
              <a:buFont typeface="Arial" charset="0"/>
              <a:buChar char="•"/>
              <a:defRPr/>
            </a:pPr>
            <a:endParaRPr lang="en-US" sz="2200" kern="0" dirty="0">
              <a:solidFill>
                <a:schemeClr val="tx1"/>
              </a:solidFill>
              <a:latin typeface="Helvetica" panose="020B0604020202020204" pitchFamily="34" charset="0"/>
              <a:cs typeface="Helvetica" panose="020B0604020202020204" pitchFamily="34" charset="0"/>
            </a:endParaRPr>
          </a:p>
          <a:p>
            <a:pPr indent="171450">
              <a:lnSpc>
                <a:spcPct val="80000"/>
              </a:lnSpc>
              <a:buClr>
                <a:srgbClr val="AAB8E2"/>
              </a:buClr>
              <a:buFont typeface="Arial" charset="0"/>
              <a:buChar char="•"/>
              <a:defRPr/>
            </a:pPr>
            <a:r>
              <a:rPr lang="en-US" sz="2200" kern="0" dirty="0">
                <a:solidFill>
                  <a:schemeClr val="tx1"/>
                </a:solidFill>
                <a:latin typeface="Helvetica" panose="020B0604020202020204" pitchFamily="34" charset="0"/>
                <a:cs typeface="Helvetica" panose="020B0604020202020204" pitchFamily="34" charset="0"/>
              </a:rPr>
              <a:t>Provide information on publicly funded, and to</a:t>
            </a:r>
          </a:p>
          <a:p>
            <a:pPr indent="171450">
              <a:lnSpc>
                <a:spcPct val="80000"/>
              </a:lnSpc>
              <a:buClr>
                <a:srgbClr val="AAB8E2"/>
              </a:buClr>
              <a:defRPr/>
            </a:pPr>
            <a:r>
              <a:rPr lang="en-US" sz="2200" kern="0" dirty="0">
                <a:solidFill>
                  <a:schemeClr val="tx1"/>
                </a:solidFill>
                <a:latin typeface="Helvetica" panose="020B0604020202020204" pitchFamily="34" charset="0"/>
                <a:cs typeface="Helvetica" panose="020B0604020202020204" pitchFamily="34" charset="0"/>
              </a:rPr>
              <a:t>the extent possible, privately funded food </a:t>
            </a:r>
          </a:p>
          <a:p>
            <a:pPr indent="171450">
              <a:lnSpc>
                <a:spcPct val="80000"/>
              </a:lnSpc>
              <a:buClr>
                <a:srgbClr val="AAB8E2"/>
              </a:buClr>
              <a:defRPr/>
            </a:pPr>
            <a:r>
              <a:rPr lang="en-US" sz="2200" kern="0" dirty="0">
                <a:solidFill>
                  <a:schemeClr val="tx1"/>
                </a:solidFill>
                <a:latin typeface="Helvetica" panose="020B0604020202020204" pitchFamily="34" charset="0"/>
                <a:cs typeface="Helvetica" panose="020B0604020202020204" pitchFamily="34" charset="0"/>
              </a:rPr>
              <a:t>safety research initiatives for the purpose of:</a:t>
            </a:r>
          </a:p>
          <a:p>
            <a:pPr indent="171450">
              <a:lnSpc>
                <a:spcPct val="80000"/>
              </a:lnSpc>
              <a:buClr>
                <a:srgbClr val="AAB8E2"/>
              </a:buClr>
              <a:defRPr/>
            </a:pPr>
            <a:endParaRPr lang="en-US" sz="2200" kern="0" dirty="0">
              <a:solidFill>
                <a:schemeClr val="tx1"/>
              </a:solidFill>
              <a:latin typeface="Helvetica" panose="020B0604020202020204" pitchFamily="34" charset="0"/>
              <a:cs typeface="Helvetica" panose="020B0604020202020204" pitchFamily="34" charset="0"/>
            </a:endParaRPr>
          </a:p>
          <a:p>
            <a:pPr>
              <a:lnSpc>
                <a:spcPct val="80000"/>
              </a:lnSpc>
              <a:buClr>
                <a:srgbClr val="AAB8E2"/>
              </a:buClr>
              <a:defRPr/>
            </a:pPr>
            <a:endParaRPr lang="en-US" sz="2200" b="1" kern="0" dirty="0">
              <a:solidFill>
                <a:schemeClr val="tx1"/>
              </a:solidFill>
              <a:latin typeface="Helvetica" panose="020B0604020202020204" pitchFamily="34" charset="0"/>
              <a:cs typeface="Helvetica" panose="020B0604020202020204" pitchFamily="34" charset="0"/>
            </a:endParaRPr>
          </a:p>
          <a:p>
            <a:pPr marL="1096963" lvl="2" indent="-246063">
              <a:lnSpc>
                <a:spcPct val="80000"/>
              </a:lnSpc>
              <a:buFont typeface="Wingdings" pitchFamily="2" charset="2"/>
              <a:buChar char="ü"/>
              <a:defRPr/>
            </a:pPr>
            <a:r>
              <a:rPr lang="en-US" sz="2200" kern="0" dirty="0">
                <a:solidFill>
                  <a:schemeClr val="tx1"/>
                </a:solidFill>
                <a:latin typeface="Helvetica" panose="020B0604020202020204" pitchFamily="34" charset="0"/>
                <a:ea typeface="ＭＳ Ｐゴシック" charset="0"/>
                <a:cs typeface="Helvetica" panose="020B0604020202020204" pitchFamily="34" charset="0"/>
              </a:rPr>
              <a:t>preventing unintended duplication of </a:t>
            </a:r>
            <a:r>
              <a:rPr lang="en-US" sz="2200" kern="0" dirty="0" smtClean="0">
                <a:solidFill>
                  <a:schemeClr val="tx1"/>
                </a:solidFill>
                <a:latin typeface="Helvetica" panose="020B0604020202020204" pitchFamily="34" charset="0"/>
                <a:ea typeface="ＭＳ Ｐゴシック" charset="0"/>
                <a:cs typeface="Helvetica" panose="020B0604020202020204" pitchFamily="34" charset="0"/>
              </a:rPr>
              <a:t>food                                                    </a:t>
            </a:r>
            <a:r>
              <a:rPr lang="en-US" sz="2200" kern="0" dirty="0">
                <a:solidFill>
                  <a:schemeClr val="tx1"/>
                </a:solidFill>
                <a:latin typeface="Helvetica" panose="020B0604020202020204" pitchFamily="34" charset="0"/>
                <a:ea typeface="ＭＳ Ｐゴシック" charset="0"/>
                <a:cs typeface="Helvetica" panose="020B0604020202020204" pitchFamily="34" charset="0"/>
              </a:rPr>
              <a:t>safety research</a:t>
            </a:r>
          </a:p>
          <a:p>
            <a:pPr marL="1096963" lvl="2" indent="-246063">
              <a:lnSpc>
                <a:spcPct val="80000"/>
              </a:lnSpc>
              <a:defRPr/>
            </a:pPr>
            <a:endParaRPr lang="en-US" sz="2200" kern="0" dirty="0">
              <a:solidFill>
                <a:schemeClr val="tx1"/>
              </a:solidFill>
              <a:latin typeface="Helvetica" panose="020B0604020202020204" pitchFamily="34" charset="0"/>
              <a:ea typeface="ＭＳ Ｐゴシック" charset="0"/>
              <a:cs typeface="Helvetica" panose="020B0604020202020204" pitchFamily="34" charset="0"/>
            </a:endParaRPr>
          </a:p>
          <a:p>
            <a:pPr marL="1096963" lvl="2" indent="-246063">
              <a:lnSpc>
                <a:spcPct val="80000"/>
              </a:lnSpc>
              <a:buFont typeface="Wingdings" pitchFamily="2" charset="2"/>
              <a:buChar char="ü"/>
              <a:defRPr/>
            </a:pPr>
            <a:r>
              <a:rPr lang="en-US" sz="2200" kern="0" dirty="0">
                <a:solidFill>
                  <a:schemeClr val="tx1"/>
                </a:solidFill>
                <a:latin typeface="Helvetica" panose="020B0604020202020204" pitchFamily="34" charset="0"/>
                <a:ea typeface="ＭＳ Ｐゴシック" charset="0"/>
                <a:cs typeface="Helvetica" panose="020B0604020202020204" pitchFamily="34" charset="0"/>
              </a:rPr>
              <a:t>assisting the executive and legislative branches                                                     of the Government and private research entities                                                              to assess food safety research needs and </a:t>
            </a:r>
            <a:r>
              <a:rPr lang="en-US" sz="2200" kern="0" dirty="0" smtClean="0">
                <a:solidFill>
                  <a:schemeClr val="tx1"/>
                </a:solidFill>
                <a:latin typeface="Helvetica" panose="020B0604020202020204" pitchFamily="34" charset="0"/>
                <a:ea typeface="ＭＳ Ｐゴシック" charset="0"/>
                <a:cs typeface="Helvetica" panose="020B0604020202020204" pitchFamily="34" charset="0"/>
              </a:rPr>
              <a:t>priorities.</a:t>
            </a:r>
            <a:r>
              <a:rPr lang="en-US" sz="2200" kern="0" dirty="0" smtClean="0">
                <a:solidFill>
                  <a:srgbClr val="FFFFFF"/>
                </a:solidFill>
                <a:latin typeface="Helvetica" panose="020B0604020202020204" pitchFamily="34" charset="0"/>
                <a:ea typeface="ＭＳ Ｐゴシック" charset="0"/>
                <a:cs typeface="Helvetica" panose="020B0604020202020204" pitchFamily="34" charset="0"/>
              </a:rPr>
              <a:t> </a:t>
            </a:r>
            <a:endParaRPr lang="en-US" sz="2200" kern="0" dirty="0">
              <a:solidFill>
                <a:srgbClr val="FFFFFF"/>
              </a:solidFill>
              <a:latin typeface="Helvetica" panose="020B0604020202020204" pitchFamily="34" charset="0"/>
              <a:ea typeface="ＭＳ Ｐゴシック" charset="0"/>
              <a:cs typeface="Helvetica" panose="020B0604020202020204" pitchFamily="34" charset="0"/>
            </a:endParaRPr>
          </a:p>
        </p:txBody>
      </p:sp>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5659" y="2284600"/>
            <a:ext cx="2148174" cy="2186715"/>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rgbClr val="000000"/>
                </a:solidFill>
                <a:miter lim="800000"/>
                <a:headEnd type="none" w="sm" len="sm"/>
                <a:tailEnd type="none" w="sm" len="sm"/>
              </a14:hiddenLine>
            </a:ext>
          </a:extLst>
        </p:spPr>
      </p:pic>
      <p:sp>
        <p:nvSpPr>
          <p:cNvPr id="9" name="TextBox 9"/>
          <p:cNvSpPr txBox="1">
            <a:spLocks noChangeArrowheads="1"/>
          </p:cNvSpPr>
          <p:nvPr/>
        </p:nvSpPr>
        <p:spPr bwMode="auto">
          <a:xfrm>
            <a:off x="774440" y="1469432"/>
            <a:ext cx="81141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fontAlgn="base">
              <a:spcBef>
                <a:spcPct val="0"/>
              </a:spcBef>
              <a:spcAft>
                <a:spcPct val="0"/>
              </a:spcAft>
            </a:pPr>
            <a:r>
              <a:rPr lang="en-US" altLang="en-US" sz="3600" b="1" dirty="0" smtClean="0">
                <a:latin typeface="Helvetica" panose="020B0604020202020204" pitchFamily="34" charset="0"/>
                <a:cs typeface="Helvetica" panose="020B0604020202020204" pitchFamily="34" charset="0"/>
              </a:rPr>
              <a:t>FSRIO</a:t>
            </a:r>
            <a:endParaRPr lang="en-US" altLang="en-US" sz="3600" b="1" dirty="0">
              <a:latin typeface="Helvetica" panose="020B0604020202020204" pitchFamily="34" charset="0"/>
              <a:cs typeface="Helvetica" panose="020B0604020202020204" pitchFamily="34" charset="0"/>
            </a:endParaRPr>
          </a:p>
        </p:txBody>
      </p:sp>
      <p:sp>
        <p:nvSpPr>
          <p:cNvPr id="10" name="TextBox 1"/>
          <p:cNvSpPr txBox="1">
            <a:spLocks noChangeArrowheads="1"/>
          </p:cNvSpPr>
          <p:nvPr/>
        </p:nvSpPr>
        <p:spPr bwMode="auto">
          <a:xfrm>
            <a:off x="916279" y="2115763"/>
            <a:ext cx="4745038" cy="454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210" tIns="42105" rIns="84210" bIns="42105">
            <a:spAutoFit/>
          </a:bodyPr>
          <a:lstStyle>
            <a:lvl1pPr defTabSz="1682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1682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16827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16827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16827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168275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168275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168275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168275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n-US" sz="2400" b="1" dirty="0" smtClean="0">
                <a:latin typeface="Helvetica" panose="020B0604020202020204" pitchFamily="34" charset="0"/>
                <a:ea typeface="ＭＳ Ｐゴシック" panose="020B0600070205080204" pitchFamily="34" charset="-128"/>
                <a:cs typeface="Helvetica" panose="020B0604020202020204" pitchFamily="34" charset="0"/>
              </a:rPr>
              <a:t>Mandated </a:t>
            </a:r>
            <a:r>
              <a:rPr lang="en-US" altLang="en-US" sz="2400" b="1" dirty="0">
                <a:latin typeface="Helvetica" panose="020B0604020202020204" pitchFamily="34" charset="0"/>
                <a:ea typeface="ＭＳ Ｐゴシック" panose="020B0600070205080204" pitchFamily="34" charset="-128"/>
                <a:cs typeface="Helvetica" panose="020B0604020202020204" pitchFamily="34" charset="0"/>
              </a:rPr>
              <a:t>by Congress to:</a:t>
            </a:r>
          </a:p>
        </p:txBody>
      </p:sp>
    </p:spTree>
    <p:extLst>
      <p:ext uri="{BB962C8B-B14F-4D97-AF65-F5344CB8AC3E}">
        <p14:creationId xmlns:p14="http://schemas.microsoft.com/office/powerpoint/2010/main" val="3256901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
          <p:cNvSpPr txBox="1">
            <a:spLocks noChangeArrowheads="1"/>
          </p:cNvSpPr>
          <p:nvPr/>
        </p:nvSpPr>
        <p:spPr bwMode="auto">
          <a:xfrm>
            <a:off x="922459" y="1434758"/>
            <a:ext cx="6350380" cy="63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210" tIns="42105" rIns="84210" bIns="42105">
            <a:spAutoFit/>
          </a:bodyPr>
          <a:lstStyle>
            <a:lvl1pPr defTabSz="1682750" eaLnBrk="0" hangingPunct="0">
              <a:spcBef>
                <a:spcPct val="20000"/>
              </a:spcBef>
              <a:buFont typeface="Arial" panose="020B0604020202020204" pitchFamily="34" charset="0"/>
              <a:buChar char="•"/>
              <a:defRPr sz="5900">
                <a:solidFill>
                  <a:schemeClr val="tx1"/>
                </a:solidFill>
                <a:latin typeface="Calibri" panose="020F0502020204030204" pitchFamily="34" charset="0"/>
                <a:ea typeface="ＭＳ Ｐゴシック" panose="020B0600070205080204" pitchFamily="34" charset="-128"/>
              </a:defRPr>
            </a:lvl1pPr>
            <a:lvl2pPr marL="742950" indent="-285750" defTabSz="1682750" eaLnBrk="0" hangingPunct="0">
              <a:spcBef>
                <a:spcPct val="20000"/>
              </a:spcBef>
              <a:buFont typeface="Arial" panose="020B0604020202020204" pitchFamily="34" charset="0"/>
              <a:buChar char="–"/>
              <a:defRPr sz="5200">
                <a:solidFill>
                  <a:schemeClr val="tx1"/>
                </a:solidFill>
                <a:latin typeface="Calibri" panose="020F0502020204030204" pitchFamily="34" charset="0"/>
                <a:ea typeface="ＭＳ Ｐゴシック" panose="020B0600070205080204" pitchFamily="34" charset="-128"/>
              </a:defRPr>
            </a:lvl2pPr>
            <a:lvl3pPr marL="1143000" indent="-228600" defTabSz="1682750" eaLnBrk="0" hangingPunct="0">
              <a:spcBef>
                <a:spcPct val="20000"/>
              </a:spcBef>
              <a:buFont typeface="Arial" panose="020B0604020202020204" pitchFamily="34" charset="0"/>
              <a:buChar char="•"/>
              <a:defRPr sz="4400">
                <a:solidFill>
                  <a:schemeClr val="tx1"/>
                </a:solidFill>
                <a:latin typeface="Calibri" panose="020F0502020204030204" pitchFamily="34" charset="0"/>
                <a:ea typeface="ＭＳ Ｐゴシック" panose="020B0600070205080204" pitchFamily="34" charset="-128"/>
              </a:defRPr>
            </a:lvl3pPr>
            <a:lvl4pPr marL="1600200" indent="-228600" defTabSz="1682750" eaLnBrk="0" hangingPunct="0">
              <a:spcBef>
                <a:spcPct val="20000"/>
              </a:spcBef>
              <a:buFont typeface="Arial" panose="020B0604020202020204" pitchFamily="34" charset="0"/>
              <a:buChar char="–"/>
              <a:defRPr sz="3700">
                <a:solidFill>
                  <a:schemeClr val="tx1"/>
                </a:solidFill>
                <a:latin typeface="Calibri" panose="020F0502020204030204" pitchFamily="34" charset="0"/>
                <a:ea typeface="ＭＳ Ｐゴシック" panose="020B0600070205080204" pitchFamily="34" charset="-128"/>
              </a:defRPr>
            </a:lvl4pPr>
            <a:lvl5pPr marL="2057400" indent="-228600" defTabSz="1682750" eaLnBrk="0" hangingPunct="0">
              <a:spcBef>
                <a:spcPct val="20000"/>
              </a:spcBef>
              <a:buFont typeface="Arial" panose="020B0604020202020204" pitchFamily="34" charset="0"/>
              <a:buChar char="»"/>
              <a:defRPr sz="3700">
                <a:solidFill>
                  <a:schemeClr val="tx1"/>
                </a:solidFill>
                <a:latin typeface="Calibri" panose="020F0502020204030204" pitchFamily="34" charset="0"/>
                <a:ea typeface="ＭＳ Ｐゴシック" panose="020B0600070205080204" pitchFamily="34" charset="-128"/>
              </a:defRPr>
            </a:lvl5pPr>
            <a:lvl6pPr marL="2514600" indent="-228600" defTabSz="1682750" eaLnBrk="0" fontAlgn="base" hangingPunct="0">
              <a:spcBef>
                <a:spcPct val="20000"/>
              </a:spcBef>
              <a:spcAft>
                <a:spcPct val="0"/>
              </a:spcAft>
              <a:buFont typeface="Arial" panose="020B0604020202020204" pitchFamily="34" charset="0"/>
              <a:buChar char="»"/>
              <a:defRPr sz="3700">
                <a:solidFill>
                  <a:schemeClr val="tx1"/>
                </a:solidFill>
                <a:latin typeface="Calibri" panose="020F0502020204030204" pitchFamily="34" charset="0"/>
                <a:ea typeface="ＭＳ Ｐゴシック" panose="020B0600070205080204" pitchFamily="34" charset="-128"/>
              </a:defRPr>
            </a:lvl6pPr>
            <a:lvl7pPr marL="2971800" indent="-228600" defTabSz="1682750" eaLnBrk="0" fontAlgn="base" hangingPunct="0">
              <a:spcBef>
                <a:spcPct val="20000"/>
              </a:spcBef>
              <a:spcAft>
                <a:spcPct val="0"/>
              </a:spcAft>
              <a:buFont typeface="Arial" panose="020B0604020202020204" pitchFamily="34" charset="0"/>
              <a:buChar char="»"/>
              <a:defRPr sz="3700">
                <a:solidFill>
                  <a:schemeClr val="tx1"/>
                </a:solidFill>
                <a:latin typeface="Calibri" panose="020F0502020204030204" pitchFamily="34" charset="0"/>
                <a:ea typeface="ＭＳ Ｐゴシック" panose="020B0600070205080204" pitchFamily="34" charset="-128"/>
              </a:defRPr>
            </a:lvl7pPr>
            <a:lvl8pPr marL="3429000" indent="-228600" defTabSz="1682750" eaLnBrk="0" fontAlgn="base" hangingPunct="0">
              <a:spcBef>
                <a:spcPct val="20000"/>
              </a:spcBef>
              <a:spcAft>
                <a:spcPct val="0"/>
              </a:spcAft>
              <a:buFont typeface="Arial" panose="020B0604020202020204" pitchFamily="34" charset="0"/>
              <a:buChar char="»"/>
              <a:defRPr sz="3700">
                <a:solidFill>
                  <a:schemeClr val="tx1"/>
                </a:solidFill>
                <a:latin typeface="Calibri" panose="020F0502020204030204" pitchFamily="34" charset="0"/>
                <a:ea typeface="ＭＳ Ｐゴシック" panose="020B0600070205080204" pitchFamily="34" charset="-128"/>
              </a:defRPr>
            </a:lvl8pPr>
            <a:lvl9pPr marL="3886200" indent="-228600" defTabSz="1682750" eaLnBrk="0" fontAlgn="base" hangingPunct="0">
              <a:spcBef>
                <a:spcPct val="20000"/>
              </a:spcBef>
              <a:spcAft>
                <a:spcPct val="0"/>
              </a:spcAft>
              <a:buFont typeface="Arial" panose="020B0604020202020204" pitchFamily="34" charset="0"/>
              <a:buChar char="»"/>
              <a:defRPr sz="3700">
                <a:solidFill>
                  <a:schemeClr val="tx1"/>
                </a:solidFill>
                <a:latin typeface="Calibri" panose="020F0502020204030204" pitchFamily="34" charset="0"/>
                <a:ea typeface="ＭＳ Ｐゴシック" panose="020B0600070205080204" pitchFamily="34" charset="-128"/>
              </a:defRPr>
            </a:lvl9pPr>
          </a:lstStyle>
          <a:p>
            <a:pPr eaLnBrk="1" fontAlgn="base" hangingPunct="1">
              <a:spcBef>
                <a:spcPct val="0"/>
              </a:spcBef>
              <a:spcAft>
                <a:spcPct val="0"/>
              </a:spcAft>
              <a:buFont typeface="Arial" panose="020B0604020202020204" pitchFamily="34" charset="0"/>
              <a:buNone/>
            </a:pPr>
            <a:r>
              <a:rPr lang="en-US" altLang="en-US" sz="3600" b="1" dirty="0">
                <a:solidFill>
                  <a:prstClr val="black"/>
                </a:solidFill>
                <a:latin typeface="Helvetica" panose="020B0604020202020204" pitchFamily="34" charset="0"/>
                <a:cs typeface="Helvetica" panose="020B0604020202020204" pitchFamily="34" charset="0"/>
              </a:rPr>
              <a:t>Key Information Products:</a:t>
            </a:r>
          </a:p>
        </p:txBody>
      </p:sp>
      <p:sp>
        <p:nvSpPr>
          <p:cNvPr id="13" name="Text Placeholder 2"/>
          <p:cNvSpPr txBox="1">
            <a:spLocks/>
          </p:cNvSpPr>
          <p:nvPr/>
        </p:nvSpPr>
        <p:spPr bwMode="auto">
          <a:xfrm>
            <a:off x="1360424" y="2232660"/>
            <a:ext cx="5689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a:spcBef>
                <a:spcPct val="20000"/>
              </a:spcBef>
              <a:buFont typeface="Arial" pitchFamily="34" charset="0"/>
              <a:buChar char="–"/>
              <a:defRPr sz="2800">
                <a:solidFill>
                  <a:schemeClr val="tx1"/>
                </a:solidFill>
                <a:latin typeface="Calibri" pitchFamily="34" charset="0"/>
              </a:defRPr>
            </a:lvl2pPr>
            <a:lvl3pPr>
              <a:spcBef>
                <a:spcPct val="20000"/>
              </a:spcBef>
              <a:buFont typeface="Arial" pitchFamily="34" charset="0"/>
              <a:buChar char="•"/>
              <a:defRPr sz="2400">
                <a:solidFill>
                  <a:schemeClr val="tx1"/>
                </a:solidFill>
                <a:latin typeface="Calibri" pitchFamily="34" charset="0"/>
              </a:defRPr>
            </a:lvl3pPr>
            <a:lvl4pPr>
              <a:spcBef>
                <a:spcPct val="20000"/>
              </a:spcBef>
              <a:buFont typeface="Arial" pitchFamily="34" charset="0"/>
              <a:buChar char="–"/>
              <a:defRPr sz="2000">
                <a:solidFill>
                  <a:schemeClr val="tx1"/>
                </a:solidFill>
                <a:latin typeface="Calibri" pitchFamily="34" charset="0"/>
              </a:defRPr>
            </a:lvl4pPr>
            <a:lvl5pPr>
              <a:spcBef>
                <a:spcPct val="20000"/>
              </a:spcBef>
              <a:buFont typeface="Arial" pitchFamily="34" charset="0"/>
              <a:buChar char="»"/>
              <a:defRPr sz="2000">
                <a:solidFill>
                  <a:schemeClr val="tx1"/>
                </a:solidFill>
                <a:latin typeface="Calibri" pitchFamily="34" charset="0"/>
              </a:defRPr>
            </a:lvl5pPr>
            <a:lvl6pPr defTabSz="457200" fontAlgn="base">
              <a:spcBef>
                <a:spcPct val="20000"/>
              </a:spcBef>
              <a:spcAft>
                <a:spcPct val="0"/>
              </a:spcAft>
              <a:buFont typeface="Arial" pitchFamily="34" charset="0"/>
              <a:buChar char="»"/>
              <a:defRPr sz="2000">
                <a:solidFill>
                  <a:schemeClr val="tx1"/>
                </a:solidFill>
                <a:latin typeface="Calibri" pitchFamily="34" charset="0"/>
              </a:defRPr>
            </a:lvl6pPr>
            <a:lvl7pPr defTabSz="457200" fontAlgn="base">
              <a:spcBef>
                <a:spcPct val="20000"/>
              </a:spcBef>
              <a:spcAft>
                <a:spcPct val="0"/>
              </a:spcAft>
              <a:buFont typeface="Arial" pitchFamily="34" charset="0"/>
              <a:buChar char="»"/>
              <a:defRPr sz="2000">
                <a:solidFill>
                  <a:schemeClr val="tx1"/>
                </a:solidFill>
                <a:latin typeface="Calibri" pitchFamily="34" charset="0"/>
              </a:defRPr>
            </a:lvl7pPr>
            <a:lvl8pPr defTabSz="457200" fontAlgn="base">
              <a:spcBef>
                <a:spcPct val="20000"/>
              </a:spcBef>
              <a:spcAft>
                <a:spcPct val="0"/>
              </a:spcAft>
              <a:buFont typeface="Arial" pitchFamily="34" charset="0"/>
              <a:buChar char="»"/>
              <a:defRPr sz="2000">
                <a:solidFill>
                  <a:schemeClr val="tx1"/>
                </a:solidFill>
                <a:latin typeface="Calibri" pitchFamily="34" charset="0"/>
              </a:defRPr>
            </a:lvl8pPr>
            <a:lvl9pPr defTabSz="457200" fontAlgn="base">
              <a:spcBef>
                <a:spcPct val="20000"/>
              </a:spcBef>
              <a:spcAft>
                <a:spcPct val="0"/>
              </a:spcAft>
              <a:buFont typeface="Arial" pitchFamily="34" charset="0"/>
              <a:buChar char="»"/>
              <a:defRPr sz="2000">
                <a:solidFill>
                  <a:schemeClr val="tx1"/>
                </a:solidFill>
                <a:latin typeface="Calibri" pitchFamily="34" charset="0"/>
              </a:defRPr>
            </a:lvl9pPr>
          </a:lstStyle>
          <a:p>
            <a:pPr>
              <a:lnSpc>
                <a:spcPct val="150000"/>
              </a:lnSpc>
              <a:buClr>
                <a:srgbClr val="AAB8E2"/>
              </a:buClr>
              <a:defRPr/>
            </a:pPr>
            <a:r>
              <a:rPr lang="en-US" altLang="en-US" sz="2200" kern="0" dirty="0">
                <a:solidFill>
                  <a:prstClr val="black"/>
                </a:solidFill>
                <a:latin typeface="Helvetica" panose="020B0604020202020204" pitchFamily="34" charset="0"/>
                <a:cs typeface="Helvetica" panose="020B0604020202020204" pitchFamily="34" charset="0"/>
              </a:rPr>
              <a:t> Food Safety Research Projects Database</a:t>
            </a:r>
          </a:p>
          <a:p>
            <a:pPr>
              <a:lnSpc>
                <a:spcPct val="150000"/>
              </a:lnSpc>
              <a:buClr>
                <a:srgbClr val="AAB8E2"/>
              </a:buClr>
              <a:defRPr/>
            </a:pPr>
            <a:r>
              <a:rPr lang="en-US" altLang="en-US" sz="2200" kern="0" dirty="0">
                <a:solidFill>
                  <a:prstClr val="black"/>
                </a:solidFill>
                <a:latin typeface="Helvetica" panose="020B0604020202020204" pitchFamily="34" charset="0"/>
                <a:cs typeface="Helvetica" panose="020B0604020202020204" pitchFamily="34" charset="0"/>
              </a:rPr>
              <a:t> Research Publication </a:t>
            </a:r>
            <a:r>
              <a:rPr lang="en-US" altLang="en-US" sz="2200" kern="0" dirty="0" smtClean="0">
                <a:solidFill>
                  <a:prstClr val="black"/>
                </a:solidFill>
                <a:latin typeface="Helvetica" panose="020B0604020202020204" pitchFamily="34" charset="0"/>
                <a:cs typeface="Helvetica" panose="020B0604020202020204" pitchFamily="34" charset="0"/>
              </a:rPr>
              <a:t>Feeds</a:t>
            </a:r>
          </a:p>
          <a:p>
            <a:pPr>
              <a:lnSpc>
                <a:spcPct val="150000"/>
              </a:lnSpc>
              <a:buClr>
                <a:srgbClr val="AAB8E2"/>
              </a:buClr>
              <a:defRPr/>
            </a:pPr>
            <a:r>
              <a:rPr lang="en-US" altLang="en-US" sz="2200" kern="0" dirty="0" smtClean="0">
                <a:solidFill>
                  <a:prstClr val="black"/>
                </a:solidFill>
                <a:latin typeface="Helvetica" panose="020B0604020202020204" pitchFamily="34" charset="0"/>
                <a:cs typeface="Helvetica" panose="020B0604020202020204" pitchFamily="34" charset="0"/>
              </a:rPr>
              <a:t> Meet the Experts Page</a:t>
            </a:r>
            <a:endParaRPr lang="en-US" altLang="en-US" sz="2200" kern="0" dirty="0">
              <a:solidFill>
                <a:prstClr val="black"/>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5014255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613276" y="1042596"/>
            <a:ext cx="6377038" cy="63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210" tIns="42105" rIns="84210" bIns="42105">
            <a:spAutoFit/>
          </a:bodyPr>
          <a:lstStyle>
            <a:lvl1pPr defTabSz="1682750" eaLnBrk="0" hangingPunct="0">
              <a:spcBef>
                <a:spcPct val="20000"/>
              </a:spcBef>
              <a:buFont typeface="Arial" panose="020B0604020202020204" pitchFamily="34" charset="0"/>
              <a:buChar char="•"/>
              <a:defRPr sz="5900">
                <a:solidFill>
                  <a:schemeClr val="tx1"/>
                </a:solidFill>
                <a:latin typeface="Calibri" panose="020F0502020204030204" pitchFamily="34" charset="0"/>
                <a:ea typeface="ＭＳ Ｐゴシック" panose="020B0600070205080204" pitchFamily="34" charset="-128"/>
              </a:defRPr>
            </a:lvl1pPr>
            <a:lvl2pPr marL="742950" indent="-285750" defTabSz="1682750" eaLnBrk="0" hangingPunct="0">
              <a:spcBef>
                <a:spcPct val="20000"/>
              </a:spcBef>
              <a:buFont typeface="Arial" panose="020B0604020202020204" pitchFamily="34" charset="0"/>
              <a:buChar char="–"/>
              <a:defRPr sz="5200">
                <a:solidFill>
                  <a:schemeClr val="tx1"/>
                </a:solidFill>
                <a:latin typeface="Calibri" panose="020F0502020204030204" pitchFamily="34" charset="0"/>
                <a:ea typeface="ＭＳ Ｐゴシック" panose="020B0600070205080204" pitchFamily="34" charset="-128"/>
              </a:defRPr>
            </a:lvl2pPr>
            <a:lvl3pPr marL="1143000" indent="-228600" defTabSz="1682750" eaLnBrk="0" hangingPunct="0">
              <a:spcBef>
                <a:spcPct val="20000"/>
              </a:spcBef>
              <a:buFont typeface="Arial" panose="020B0604020202020204" pitchFamily="34" charset="0"/>
              <a:buChar char="•"/>
              <a:defRPr sz="4400">
                <a:solidFill>
                  <a:schemeClr val="tx1"/>
                </a:solidFill>
                <a:latin typeface="Calibri" panose="020F0502020204030204" pitchFamily="34" charset="0"/>
                <a:ea typeface="ＭＳ Ｐゴシック" panose="020B0600070205080204" pitchFamily="34" charset="-128"/>
              </a:defRPr>
            </a:lvl3pPr>
            <a:lvl4pPr marL="1600200" indent="-228600" defTabSz="1682750" eaLnBrk="0" hangingPunct="0">
              <a:spcBef>
                <a:spcPct val="20000"/>
              </a:spcBef>
              <a:buFont typeface="Arial" panose="020B0604020202020204" pitchFamily="34" charset="0"/>
              <a:buChar char="–"/>
              <a:defRPr sz="3700">
                <a:solidFill>
                  <a:schemeClr val="tx1"/>
                </a:solidFill>
                <a:latin typeface="Calibri" panose="020F0502020204030204" pitchFamily="34" charset="0"/>
                <a:ea typeface="ＭＳ Ｐゴシック" panose="020B0600070205080204" pitchFamily="34" charset="-128"/>
              </a:defRPr>
            </a:lvl4pPr>
            <a:lvl5pPr marL="2057400" indent="-228600" defTabSz="1682750" eaLnBrk="0" hangingPunct="0">
              <a:spcBef>
                <a:spcPct val="20000"/>
              </a:spcBef>
              <a:buFont typeface="Arial" panose="020B0604020202020204" pitchFamily="34" charset="0"/>
              <a:buChar char="»"/>
              <a:defRPr sz="3700">
                <a:solidFill>
                  <a:schemeClr val="tx1"/>
                </a:solidFill>
                <a:latin typeface="Calibri" panose="020F0502020204030204" pitchFamily="34" charset="0"/>
                <a:ea typeface="ＭＳ Ｐゴシック" panose="020B0600070205080204" pitchFamily="34" charset="-128"/>
              </a:defRPr>
            </a:lvl5pPr>
            <a:lvl6pPr marL="2514600" indent="-228600" defTabSz="1682750" eaLnBrk="0" fontAlgn="base" hangingPunct="0">
              <a:spcBef>
                <a:spcPct val="20000"/>
              </a:spcBef>
              <a:spcAft>
                <a:spcPct val="0"/>
              </a:spcAft>
              <a:buFont typeface="Arial" panose="020B0604020202020204" pitchFamily="34" charset="0"/>
              <a:buChar char="»"/>
              <a:defRPr sz="3700">
                <a:solidFill>
                  <a:schemeClr val="tx1"/>
                </a:solidFill>
                <a:latin typeface="Calibri" panose="020F0502020204030204" pitchFamily="34" charset="0"/>
                <a:ea typeface="ＭＳ Ｐゴシック" panose="020B0600070205080204" pitchFamily="34" charset="-128"/>
              </a:defRPr>
            </a:lvl6pPr>
            <a:lvl7pPr marL="2971800" indent="-228600" defTabSz="1682750" eaLnBrk="0" fontAlgn="base" hangingPunct="0">
              <a:spcBef>
                <a:spcPct val="20000"/>
              </a:spcBef>
              <a:spcAft>
                <a:spcPct val="0"/>
              </a:spcAft>
              <a:buFont typeface="Arial" panose="020B0604020202020204" pitchFamily="34" charset="0"/>
              <a:buChar char="»"/>
              <a:defRPr sz="3700">
                <a:solidFill>
                  <a:schemeClr val="tx1"/>
                </a:solidFill>
                <a:latin typeface="Calibri" panose="020F0502020204030204" pitchFamily="34" charset="0"/>
                <a:ea typeface="ＭＳ Ｐゴシック" panose="020B0600070205080204" pitchFamily="34" charset="-128"/>
              </a:defRPr>
            </a:lvl7pPr>
            <a:lvl8pPr marL="3429000" indent="-228600" defTabSz="1682750" eaLnBrk="0" fontAlgn="base" hangingPunct="0">
              <a:spcBef>
                <a:spcPct val="20000"/>
              </a:spcBef>
              <a:spcAft>
                <a:spcPct val="0"/>
              </a:spcAft>
              <a:buFont typeface="Arial" panose="020B0604020202020204" pitchFamily="34" charset="0"/>
              <a:buChar char="»"/>
              <a:defRPr sz="3700">
                <a:solidFill>
                  <a:schemeClr val="tx1"/>
                </a:solidFill>
                <a:latin typeface="Calibri" panose="020F0502020204030204" pitchFamily="34" charset="0"/>
                <a:ea typeface="ＭＳ Ｐゴシック" panose="020B0600070205080204" pitchFamily="34" charset="-128"/>
              </a:defRPr>
            </a:lvl8pPr>
            <a:lvl9pPr marL="3886200" indent="-228600" defTabSz="1682750" eaLnBrk="0" fontAlgn="base" hangingPunct="0">
              <a:spcBef>
                <a:spcPct val="20000"/>
              </a:spcBef>
              <a:spcAft>
                <a:spcPct val="0"/>
              </a:spcAft>
              <a:buFont typeface="Arial" panose="020B0604020202020204" pitchFamily="34" charset="0"/>
              <a:buChar char="»"/>
              <a:defRPr sz="3700">
                <a:solidFill>
                  <a:schemeClr val="tx1"/>
                </a:solidFill>
                <a:latin typeface="Calibri" panose="020F0502020204030204" pitchFamily="34" charset="0"/>
                <a:ea typeface="ＭＳ Ｐゴシック" panose="020B0600070205080204" pitchFamily="34" charset="-128"/>
              </a:defRPr>
            </a:lvl9pPr>
          </a:lstStyle>
          <a:p>
            <a:pPr eaLnBrk="1" fontAlgn="base" hangingPunct="1">
              <a:spcBef>
                <a:spcPct val="0"/>
              </a:spcBef>
              <a:spcAft>
                <a:spcPct val="0"/>
              </a:spcAft>
              <a:buNone/>
            </a:pPr>
            <a:r>
              <a:rPr lang="en-US" altLang="en-US" sz="3600" b="1" dirty="0">
                <a:latin typeface="Helvetica" panose="020B0604020202020204" pitchFamily="34" charset="0"/>
                <a:cs typeface="Helvetica" panose="020B0604020202020204" pitchFamily="34" charset="0"/>
              </a:rPr>
              <a:t>Research Projects Database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27820" y="1963322"/>
            <a:ext cx="5777806" cy="317590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5905626" y="1771651"/>
            <a:ext cx="5844413" cy="3613297"/>
          </a:xfrm>
          <a:prstGeom prst="rect">
            <a:avLst/>
          </a:prstGeom>
        </p:spPr>
        <p:txBody>
          <a:bodyPr wrap="square">
            <a:spAutoFit/>
          </a:bodyPr>
          <a:lstStyle/>
          <a:p>
            <a:pPr marL="342900" indent="-342900" defTabSz="457200">
              <a:lnSpc>
                <a:spcPct val="80000"/>
              </a:lnSpc>
              <a:buClr>
                <a:srgbClr val="AAB8E2"/>
              </a:buClr>
              <a:buFont typeface="Arial" panose="020B0604020202020204" pitchFamily="34" charset="0"/>
              <a:buChar char="•"/>
              <a:defRPr/>
            </a:pPr>
            <a:r>
              <a:rPr lang="en-US" sz="2200" dirty="0" smtClean="0">
                <a:latin typeface="Helvetica" panose="020B0604020202020204" pitchFamily="34" charset="0"/>
                <a:cs typeface="Helvetica" panose="020B0604020202020204" pitchFamily="34" charset="0"/>
              </a:rPr>
              <a:t>Extensive </a:t>
            </a:r>
            <a:r>
              <a:rPr lang="en-US" sz="2200" dirty="0">
                <a:latin typeface="Helvetica" panose="020B0604020202020204" pitchFamily="34" charset="0"/>
                <a:cs typeface="Helvetica" panose="020B0604020202020204" pitchFamily="34" charset="0"/>
              </a:rPr>
              <a:t>collection of food </a:t>
            </a:r>
            <a:r>
              <a:rPr lang="en-US" sz="2200" dirty="0" smtClean="0">
                <a:latin typeface="Helvetica" panose="020B0604020202020204" pitchFamily="34" charset="0"/>
                <a:cs typeface="Helvetica" panose="020B0604020202020204" pitchFamily="34" charset="0"/>
              </a:rPr>
              <a:t>safety </a:t>
            </a:r>
            <a:r>
              <a:rPr lang="en-US" sz="2200" dirty="0">
                <a:latin typeface="Helvetica" panose="020B0604020202020204" pitchFamily="34" charset="0"/>
                <a:cs typeface="Helvetica" panose="020B0604020202020204" pitchFamily="34" charset="0"/>
              </a:rPr>
              <a:t>research projects across </a:t>
            </a:r>
            <a:r>
              <a:rPr lang="en-US" sz="2200" dirty="0" smtClean="0">
                <a:latin typeface="Helvetica" panose="020B0604020202020204" pitchFamily="34" charset="0"/>
                <a:cs typeface="Helvetica" panose="020B0604020202020204" pitchFamily="34" charset="0"/>
              </a:rPr>
              <a:t>agencies </a:t>
            </a:r>
            <a:r>
              <a:rPr lang="en-US" sz="2200" dirty="0">
                <a:latin typeface="Helvetica" panose="020B0604020202020204" pitchFamily="34" charset="0"/>
                <a:cs typeface="Helvetica" panose="020B0604020202020204" pitchFamily="34" charset="0"/>
              </a:rPr>
              <a:t>and organizations </a:t>
            </a:r>
          </a:p>
          <a:p>
            <a:pPr marL="342900" indent="-342900" defTabSz="457200">
              <a:lnSpc>
                <a:spcPct val="80000"/>
              </a:lnSpc>
              <a:buClr>
                <a:srgbClr val="AAB8E2"/>
              </a:buClr>
              <a:buFont typeface="Arial" panose="020B0604020202020204" pitchFamily="34" charset="0"/>
              <a:buChar char="•"/>
              <a:defRPr/>
            </a:pPr>
            <a:endParaRPr lang="en-US" sz="2200" dirty="0">
              <a:latin typeface="Helvetica" panose="020B0604020202020204" pitchFamily="34" charset="0"/>
              <a:cs typeface="Helvetica" panose="020B0604020202020204" pitchFamily="34" charset="0"/>
            </a:endParaRPr>
          </a:p>
          <a:p>
            <a:pPr marL="342900" indent="-342900" defTabSz="457200">
              <a:lnSpc>
                <a:spcPct val="80000"/>
              </a:lnSpc>
              <a:buClr>
                <a:srgbClr val="AAB8E2"/>
              </a:buClr>
              <a:buFont typeface="Arial" panose="020B0604020202020204" pitchFamily="34" charset="0"/>
              <a:buChar char="•"/>
              <a:defRPr/>
            </a:pPr>
            <a:r>
              <a:rPr lang="en-US" sz="2200" dirty="0" smtClean="0">
                <a:latin typeface="Helvetica" panose="020B0604020202020204" pitchFamily="34" charset="0"/>
                <a:cs typeface="Helvetica" panose="020B0604020202020204" pitchFamily="34" charset="0"/>
              </a:rPr>
              <a:t>Includes more than</a:t>
            </a:r>
            <a:r>
              <a:rPr lang="en-US" sz="2200" dirty="0" smtClean="0">
                <a:latin typeface="Helvetica" panose="020B0604020202020204" pitchFamily="34" charset="0"/>
                <a:cs typeface="Helvetica" panose="020B0604020202020204" pitchFamily="34" charset="0"/>
              </a:rPr>
              <a:t>12,000 </a:t>
            </a:r>
            <a:r>
              <a:rPr lang="en-US" sz="2200" dirty="0" smtClean="0">
                <a:latin typeface="Helvetica" panose="020B0604020202020204" pitchFamily="34" charset="0"/>
                <a:cs typeface="Helvetica" panose="020B0604020202020204" pitchFamily="34" charset="0"/>
              </a:rPr>
              <a:t>active and completed projects funded </a:t>
            </a:r>
            <a:r>
              <a:rPr lang="en-US" sz="2200" dirty="0">
                <a:latin typeface="Helvetica" panose="020B0604020202020204" pitchFamily="34" charset="0"/>
                <a:cs typeface="Helvetica" panose="020B0604020202020204" pitchFamily="34" charset="0"/>
              </a:rPr>
              <a:t>by U.S. and </a:t>
            </a:r>
            <a:r>
              <a:rPr lang="en-US" sz="2200" dirty="0" smtClean="0">
                <a:latin typeface="Helvetica" panose="020B0604020202020204" pitchFamily="34" charset="0"/>
                <a:cs typeface="Helvetica" panose="020B0604020202020204" pitchFamily="34" charset="0"/>
              </a:rPr>
              <a:t>international government </a:t>
            </a:r>
            <a:r>
              <a:rPr lang="en-US" sz="2200" dirty="0">
                <a:latin typeface="Helvetica" panose="020B0604020202020204" pitchFamily="34" charset="0"/>
                <a:cs typeface="Helvetica" panose="020B0604020202020204" pitchFamily="34" charset="0"/>
              </a:rPr>
              <a:t>agencies, and private o</a:t>
            </a:r>
            <a:r>
              <a:rPr lang="en-US" sz="2200" dirty="0" smtClean="0">
                <a:latin typeface="Helvetica" panose="020B0604020202020204" pitchFamily="34" charset="0"/>
                <a:cs typeface="Helvetica" panose="020B0604020202020204" pitchFamily="34" charset="0"/>
              </a:rPr>
              <a:t>rganizations</a:t>
            </a:r>
          </a:p>
          <a:p>
            <a:pPr marL="342900" indent="-342900" defTabSz="457200">
              <a:lnSpc>
                <a:spcPct val="80000"/>
              </a:lnSpc>
              <a:buClr>
                <a:srgbClr val="AAB8E2"/>
              </a:buClr>
              <a:buFont typeface="Arial" panose="020B0604020202020204" pitchFamily="34" charset="0"/>
              <a:buChar char="•"/>
              <a:defRPr/>
            </a:pPr>
            <a:endParaRPr lang="en-US" sz="2200" dirty="0">
              <a:solidFill>
                <a:srgbClr val="FF0000"/>
              </a:solidFill>
              <a:latin typeface="Helvetica" panose="020B0604020202020204" pitchFamily="34" charset="0"/>
              <a:cs typeface="Helvetica" panose="020B0604020202020204" pitchFamily="34" charset="0"/>
            </a:endParaRPr>
          </a:p>
          <a:p>
            <a:pPr marL="342900" indent="-342900" defTabSz="457200">
              <a:lnSpc>
                <a:spcPct val="80000"/>
              </a:lnSpc>
              <a:buClr>
                <a:srgbClr val="AAB8E2"/>
              </a:buClr>
              <a:buFont typeface="Arial" panose="020B0604020202020204" pitchFamily="34" charset="0"/>
              <a:buChar char="•"/>
              <a:defRPr/>
            </a:pPr>
            <a:r>
              <a:rPr lang="en-US" sz="2200" dirty="0" smtClean="0">
                <a:latin typeface="Helvetica" panose="020B0604020202020204" pitchFamily="34" charset="0"/>
                <a:cs typeface="Helvetica" panose="020B0604020202020204" pitchFamily="34" charset="0"/>
              </a:rPr>
              <a:t>Ongoing </a:t>
            </a:r>
            <a:r>
              <a:rPr lang="en-US" sz="2200" dirty="0" smtClean="0">
                <a:latin typeface="Helvetica" panose="020B0604020202020204" pitchFamily="34" charset="0"/>
                <a:cs typeface="Helvetica" panose="020B0604020202020204" pitchFamily="34" charset="0"/>
              </a:rPr>
              <a:t>collection of research projects through partnerships with </a:t>
            </a:r>
            <a:r>
              <a:rPr lang="en-US" sz="2200" dirty="0">
                <a:latin typeface="Helvetica" panose="020B0604020202020204" pitchFamily="34" charset="0"/>
                <a:cs typeface="Helvetica" panose="020B0604020202020204" pitchFamily="34" charset="0"/>
              </a:rPr>
              <a:t>government agencies, educational institutions and other organizations. </a:t>
            </a:r>
          </a:p>
        </p:txBody>
      </p:sp>
    </p:spTree>
    <p:extLst>
      <p:ext uri="{BB962C8B-B14F-4D97-AF65-F5344CB8AC3E}">
        <p14:creationId xmlns:p14="http://schemas.microsoft.com/office/powerpoint/2010/main" val="38545611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718457" y="1912776"/>
            <a:ext cx="5141167" cy="449735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342900" marR="0" lvl="0" indent="-342900">
              <a:lnSpc>
                <a:spcPct val="115000"/>
              </a:lnSpc>
              <a:spcBef>
                <a:spcPts val="0"/>
              </a:spcBef>
              <a:spcAft>
                <a:spcPts val="0"/>
              </a:spcAft>
              <a:buFont typeface="Wingdings" panose="05000000000000000000" pitchFamily="2" charset="2"/>
              <a:buChar char=""/>
            </a:pPr>
            <a:r>
              <a:rPr lang="en-US" sz="2200" dirty="0">
                <a:effectLst/>
                <a:latin typeface="Helvetica" panose="020B0604020202020204" pitchFamily="34" charset="0"/>
                <a:ea typeface="Calibri" panose="020F0502020204030204" pitchFamily="34" charset="0"/>
                <a:cs typeface="Helvetica" panose="020B0604020202020204" pitchFamily="34" charset="0"/>
              </a:rPr>
              <a:t>Browse </a:t>
            </a:r>
            <a:r>
              <a:rPr lang="en-US" sz="2200" dirty="0" smtClean="0">
                <a:effectLst/>
                <a:latin typeface="Helvetica" panose="020B0604020202020204" pitchFamily="34" charset="0"/>
                <a:ea typeface="Calibri" panose="020F0502020204030204" pitchFamily="34" charset="0"/>
                <a:cs typeface="Helvetica" panose="020B0604020202020204" pitchFamily="34" charset="0"/>
              </a:rPr>
              <a:t>food </a:t>
            </a:r>
            <a:r>
              <a:rPr lang="en-US" sz="2200" dirty="0">
                <a:effectLst/>
                <a:latin typeface="Helvetica" panose="020B0604020202020204" pitchFamily="34" charset="0"/>
                <a:ea typeface="Calibri" panose="020F0502020204030204" pitchFamily="34" charset="0"/>
                <a:cs typeface="Helvetica" panose="020B0604020202020204" pitchFamily="34" charset="0"/>
              </a:rPr>
              <a:t>safety categories, commodities, and funding sources from the homepage.</a:t>
            </a:r>
          </a:p>
          <a:p>
            <a:pPr marL="228600" marR="0">
              <a:lnSpc>
                <a:spcPct val="115000"/>
              </a:lnSpc>
              <a:spcBef>
                <a:spcPts val="0"/>
              </a:spcBef>
              <a:spcAft>
                <a:spcPts val="0"/>
              </a:spcAft>
            </a:pPr>
            <a:r>
              <a:rPr lang="en-US" sz="2200" dirty="0">
                <a:effectLst/>
                <a:latin typeface="Helvetica" panose="020B0604020202020204" pitchFamily="34" charset="0"/>
                <a:ea typeface="Calibri" panose="020F0502020204030204" pitchFamily="34" charset="0"/>
                <a:cs typeface="Helvetica" panose="020B0604020202020204" pitchFamily="34" charset="0"/>
              </a:rPr>
              <a:t> </a:t>
            </a:r>
          </a:p>
          <a:p>
            <a:pPr marL="342900" marR="0" lvl="0" indent="-342900">
              <a:lnSpc>
                <a:spcPct val="115000"/>
              </a:lnSpc>
              <a:spcBef>
                <a:spcPts val="0"/>
              </a:spcBef>
              <a:spcAft>
                <a:spcPts val="0"/>
              </a:spcAft>
              <a:buFont typeface="Wingdings" panose="05000000000000000000" pitchFamily="2" charset="2"/>
              <a:buChar char=""/>
            </a:pPr>
            <a:r>
              <a:rPr lang="en-US" sz="2200" dirty="0">
                <a:effectLst/>
                <a:latin typeface="Helvetica" panose="020B0604020202020204" pitchFamily="34" charset="0"/>
                <a:ea typeface="Calibri" panose="020F0502020204030204" pitchFamily="34" charset="0"/>
                <a:cs typeface="Helvetica" panose="020B0604020202020204" pitchFamily="34" charset="0"/>
              </a:rPr>
              <a:t>Dynamic filtering </a:t>
            </a:r>
            <a:r>
              <a:rPr lang="en-US" sz="2200" dirty="0" smtClean="0">
                <a:effectLst/>
                <a:latin typeface="Helvetica" panose="020B0604020202020204" pitchFamily="34" charset="0"/>
                <a:ea typeface="Calibri" panose="020F0502020204030204" pitchFamily="34" charset="0"/>
                <a:cs typeface="Helvetica" panose="020B0604020202020204" pitchFamily="34" charset="0"/>
              </a:rPr>
              <a:t>in advance search allows </a:t>
            </a:r>
            <a:r>
              <a:rPr lang="en-US" sz="2200" dirty="0">
                <a:effectLst/>
                <a:latin typeface="Helvetica" panose="020B0604020202020204" pitchFamily="34" charset="0"/>
                <a:ea typeface="Calibri" panose="020F0502020204030204" pitchFamily="34" charset="0"/>
                <a:cs typeface="Helvetica" panose="020B0604020202020204" pitchFamily="34" charset="0"/>
              </a:rPr>
              <a:t>you to choose any combination of categories, food types, and funding agencies.</a:t>
            </a:r>
          </a:p>
          <a:p>
            <a:pPr marL="457200" marR="0">
              <a:spcBef>
                <a:spcPts val="0"/>
              </a:spcBef>
              <a:spcAft>
                <a:spcPts val="0"/>
              </a:spcAft>
            </a:pPr>
            <a:r>
              <a:rPr lang="en-US" sz="2200" dirty="0">
                <a:effectLst/>
                <a:latin typeface="Helvetica" panose="020B0604020202020204" pitchFamily="34" charset="0"/>
                <a:ea typeface="Calibri" panose="020F0502020204030204" pitchFamily="34" charset="0"/>
                <a:cs typeface="Helvetica" panose="020B0604020202020204" pitchFamily="34" charset="0"/>
              </a:rPr>
              <a:t> </a:t>
            </a:r>
          </a:p>
          <a:p>
            <a:pPr marL="342900" marR="0" lvl="0" indent="-342900">
              <a:lnSpc>
                <a:spcPct val="115000"/>
              </a:lnSpc>
              <a:spcBef>
                <a:spcPts val="0"/>
              </a:spcBef>
              <a:spcAft>
                <a:spcPts val="0"/>
              </a:spcAft>
              <a:buFont typeface="Wingdings" panose="05000000000000000000" pitchFamily="2" charset="2"/>
              <a:buChar char=""/>
            </a:pPr>
            <a:r>
              <a:rPr lang="en-US" sz="2200" dirty="0">
                <a:effectLst/>
                <a:latin typeface="Helvetica" panose="020B0604020202020204" pitchFamily="34" charset="0"/>
                <a:ea typeface="Calibri" panose="020F0502020204030204" pitchFamily="34" charset="0"/>
                <a:cs typeface="Helvetica" panose="020B0604020202020204" pitchFamily="34" charset="0"/>
              </a:rPr>
              <a:t>New feature that allows you to sort by relevance, date, or title</a:t>
            </a:r>
            <a:r>
              <a:rPr lang="en-US" sz="2200" dirty="0" smtClean="0">
                <a:effectLst/>
                <a:latin typeface="Helvetica" panose="020B0604020202020204" pitchFamily="34" charset="0"/>
                <a:ea typeface="Calibri" panose="020F0502020204030204" pitchFamily="34" charset="0"/>
                <a:cs typeface="Helvetica" panose="020B0604020202020204" pitchFamily="34" charset="0"/>
              </a:rPr>
              <a:t>.</a:t>
            </a:r>
            <a:endParaRPr lang="en-US" sz="2200" dirty="0">
              <a:effectLst/>
              <a:latin typeface="Helvetica" panose="020B0604020202020204" pitchFamily="34" charset="0"/>
              <a:ea typeface="Calibri" panose="020F0502020204030204" pitchFamily="34" charset="0"/>
              <a:cs typeface="Helvetica" panose="020B0604020202020204" pitchFamily="34" charset="0"/>
            </a:endParaRPr>
          </a:p>
        </p:txBody>
      </p:sp>
      <p:sp>
        <p:nvSpPr>
          <p:cNvPr id="5" name="TextBox 1"/>
          <p:cNvSpPr txBox="1">
            <a:spLocks noChangeArrowheads="1"/>
          </p:cNvSpPr>
          <p:nvPr/>
        </p:nvSpPr>
        <p:spPr bwMode="auto">
          <a:xfrm>
            <a:off x="613276" y="1042596"/>
            <a:ext cx="6377038" cy="63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210" tIns="42105" rIns="84210" bIns="42105">
            <a:spAutoFit/>
          </a:bodyPr>
          <a:lstStyle>
            <a:lvl1pPr defTabSz="1682750" eaLnBrk="0" hangingPunct="0">
              <a:spcBef>
                <a:spcPct val="20000"/>
              </a:spcBef>
              <a:buFont typeface="Arial" panose="020B0604020202020204" pitchFamily="34" charset="0"/>
              <a:buChar char="•"/>
              <a:defRPr sz="5900">
                <a:solidFill>
                  <a:schemeClr val="tx1"/>
                </a:solidFill>
                <a:latin typeface="Calibri" panose="020F0502020204030204" pitchFamily="34" charset="0"/>
                <a:ea typeface="ＭＳ Ｐゴシック" panose="020B0600070205080204" pitchFamily="34" charset="-128"/>
              </a:defRPr>
            </a:lvl1pPr>
            <a:lvl2pPr marL="742950" indent="-285750" defTabSz="1682750" eaLnBrk="0" hangingPunct="0">
              <a:spcBef>
                <a:spcPct val="20000"/>
              </a:spcBef>
              <a:buFont typeface="Arial" panose="020B0604020202020204" pitchFamily="34" charset="0"/>
              <a:buChar char="–"/>
              <a:defRPr sz="5200">
                <a:solidFill>
                  <a:schemeClr val="tx1"/>
                </a:solidFill>
                <a:latin typeface="Calibri" panose="020F0502020204030204" pitchFamily="34" charset="0"/>
                <a:ea typeface="ＭＳ Ｐゴシック" panose="020B0600070205080204" pitchFamily="34" charset="-128"/>
              </a:defRPr>
            </a:lvl2pPr>
            <a:lvl3pPr marL="1143000" indent="-228600" defTabSz="1682750" eaLnBrk="0" hangingPunct="0">
              <a:spcBef>
                <a:spcPct val="20000"/>
              </a:spcBef>
              <a:buFont typeface="Arial" panose="020B0604020202020204" pitchFamily="34" charset="0"/>
              <a:buChar char="•"/>
              <a:defRPr sz="4400">
                <a:solidFill>
                  <a:schemeClr val="tx1"/>
                </a:solidFill>
                <a:latin typeface="Calibri" panose="020F0502020204030204" pitchFamily="34" charset="0"/>
                <a:ea typeface="ＭＳ Ｐゴシック" panose="020B0600070205080204" pitchFamily="34" charset="-128"/>
              </a:defRPr>
            </a:lvl3pPr>
            <a:lvl4pPr marL="1600200" indent="-228600" defTabSz="1682750" eaLnBrk="0" hangingPunct="0">
              <a:spcBef>
                <a:spcPct val="20000"/>
              </a:spcBef>
              <a:buFont typeface="Arial" panose="020B0604020202020204" pitchFamily="34" charset="0"/>
              <a:buChar char="–"/>
              <a:defRPr sz="3700">
                <a:solidFill>
                  <a:schemeClr val="tx1"/>
                </a:solidFill>
                <a:latin typeface="Calibri" panose="020F0502020204030204" pitchFamily="34" charset="0"/>
                <a:ea typeface="ＭＳ Ｐゴシック" panose="020B0600070205080204" pitchFamily="34" charset="-128"/>
              </a:defRPr>
            </a:lvl4pPr>
            <a:lvl5pPr marL="2057400" indent="-228600" defTabSz="1682750" eaLnBrk="0" hangingPunct="0">
              <a:spcBef>
                <a:spcPct val="20000"/>
              </a:spcBef>
              <a:buFont typeface="Arial" panose="020B0604020202020204" pitchFamily="34" charset="0"/>
              <a:buChar char="»"/>
              <a:defRPr sz="3700">
                <a:solidFill>
                  <a:schemeClr val="tx1"/>
                </a:solidFill>
                <a:latin typeface="Calibri" panose="020F0502020204030204" pitchFamily="34" charset="0"/>
                <a:ea typeface="ＭＳ Ｐゴシック" panose="020B0600070205080204" pitchFamily="34" charset="-128"/>
              </a:defRPr>
            </a:lvl5pPr>
            <a:lvl6pPr marL="2514600" indent="-228600" defTabSz="1682750" eaLnBrk="0" fontAlgn="base" hangingPunct="0">
              <a:spcBef>
                <a:spcPct val="20000"/>
              </a:spcBef>
              <a:spcAft>
                <a:spcPct val="0"/>
              </a:spcAft>
              <a:buFont typeface="Arial" panose="020B0604020202020204" pitchFamily="34" charset="0"/>
              <a:buChar char="»"/>
              <a:defRPr sz="3700">
                <a:solidFill>
                  <a:schemeClr val="tx1"/>
                </a:solidFill>
                <a:latin typeface="Calibri" panose="020F0502020204030204" pitchFamily="34" charset="0"/>
                <a:ea typeface="ＭＳ Ｐゴシック" panose="020B0600070205080204" pitchFamily="34" charset="-128"/>
              </a:defRPr>
            </a:lvl6pPr>
            <a:lvl7pPr marL="2971800" indent="-228600" defTabSz="1682750" eaLnBrk="0" fontAlgn="base" hangingPunct="0">
              <a:spcBef>
                <a:spcPct val="20000"/>
              </a:spcBef>
              <a:spcAft>
                <a:spcPct val="0"/>
              </a:spcAft>
              <a:buFont typeface="Arial" panose="020B0604020202020204" pitchFamily="34" charset="0"/>
              <a:buChar char="»"/>
              <a:defRPr sz="3700">
                <a:solidFill>
                  <a:schemeClr val="tx1"/>
                </a:solidFill>
                <a:latin typeface="Calibri" panose="020F0502020204030204" pitchFamily="34" charset="0"/>
                <a:ea typeface="ＭＳ Ｐゴシック" panose="020B0600070205080204" pitchFamily="34" charset="-128"/>
              </a:defRPr>
            </a:lvl7pPr>
            <a:lvl8pPr marL="3429000" indent="-228600" defTabSz="1682750" eaLnBrk="0" fontAlgn="base" hangingPunct="0">
              <a:spcBef>
                <a:spcPct val="20000"/>
              </a:spcBef>
              <a:spcAft>
                <a:spcPct val="0"/>
              </a:spcAft>
              <a:buFont typeface="Arial" panose="020B0604020202020204" pitchFamily="34" charset="0"/>
              <a:buChar char="»"/>
              <a:defRPr sz="3700">
                <a:solidFill>
                  <a:schemeClr val="tx1"/>
                </a:solidFill>
                <a:latin typeface="Calibri" panose="020F0502020204030204" pitchFamily="34" charset="0"/>
                <a:ea typeface="ＭＳ Ｐゴシック" panose="020B0600070205080204" pitchFamily="34" charset="-128"/>
              </a:defRPr>
            </a:lvl8pPr>
            <a:lvl9pPr marL="3886200" indent="-228600" defTabSz="1682750" eaLnBrk="0" fontAlgn="base" hangingPunct="0">
              <a:spcBef>
                <a:spcPct val="20000"/>
              </a:spcBef>
              <a:spcAft>
                <a:spcPct val="0"/>
              </a:spcAft>
              <a:buFont typeface="Arial" panose="020B0604020202020204" pitchFamily="34" charset="0"/>
              <a:buChar char="»"/>
              <a:defRPr sz="3700">
                <a:solidFill>
                  <a:schemeClr val="tx1"/>
                </a:solidFill>
                <a:latin typeface="Calibri" panose="020F0502020204030204" pitchFamily="34" charset="0"/>
                <a:ea typeface="ＭＳ Ｐゴシック" panose="020B0600070205080204" pitchFamily="34" charset="-128"/>
              </a:defRPr>
            </a:lvl9pPr>
          </a:lstStyle>
          <a:p>
            <a:pPr eaLnBrk="1" fontAlgn="base" hangingPunct="1">
              <a:spcBef>
                <a:spcPct val="0"/>
              </a:spcBef>
              <a:spcAft>
                <a:spcPct val="0"/>
              </a:spcAft>
              <a:buNone/>
            </a:pPr>
            <a:r>
              <a:rPr lang="en-US" altLang="en-US" sz="3600" b="1" dirty="0">
                <a:latin typeface="Helvetica" panose="020B0604020202020204" pitchFamily="34" charset="0"/>
                <a:cs typeface="Helvetica" panose="020B0604020202020204" pitchFamily="34" charset="0"/>
              </a:rPr>
              <a:t>Research Projects Database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9624" y="1834118"/>
            <a:ext cx="6058285" cy="4015527"/>
          </a:xfrm>
          <a:prstGeom prst="rect">
            <a:avLst/>
          </a:prstGeom>
          <a:ln>
            <a:solidFill>
              <a:schemeClr val="tx1"/>
            </a:solidFill>
          </a:ln>
        </p:spPr>
      </p:pic>
    </p:spTree>
    <p:extLst>
      <p:ext uri="{BB962C8B-B14F-4D97-AF65-F5344CB8AC3E}">
        <p14:creationId xmlns:p14="http://schemas.microsoft.com/office/powerpoint/2010/main" val="33564694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1517648" y="1853696"/>
            <a:ext cx="85042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210" tIns="42105" rIns="84210" bIns="42105">
            <a:spAutoFit/>
          </a:bodyPr>
          <a:lstStyle>
            <a:lvl1pPr defTabSz="1682750" eaLnBrk="0" hangingPunct="0">
              <a:spcBef>
                <a:spcPct val="20000"/>
              </a:spcBef>
              <a:buFont typeface="Arial" panose="020B0604020202020204" pitchFamily="34" charset="0"/>
              <a:buChar char="•"/>
              <a:defRPr sz="5900">
                <a:solidFill>
                  <a:schemeClr val="tx1"/>
                </a:solidFill>
                <a:latin typeface="Calibri" panose="020F0502020204030204" pitchFamily="34" charset="0"/>
                <a:ea typeface="ＭＳ Ｐゴシック" panose="020B0600070205080204" pitchFamily="34" charset="-128"/>
              </a:defRPr>
            </a:lvl1pPr>
            <a:lvl2pPr marL="742950" indent="-285750" defTabSz="1682750" eaLnBrk="0" hangingPunct="0">
              <a:spcBef>
                <a:spcPct val="20000"/>
              </a:spcBef>
              <a:buFont typeface="Arial" panose="020B0604020202020204" pitchFamily="34" charset="0"/>
              <a:buChar char="–"/>
              <a:defRPr sz="5200">
                <a:solidFill>
                  <a:schemeClr val="tx1"/>
                </a:solidFill>
                <a:latin typeface="Calibri" panose="020F0502020204030204" pitchFamily="34" charset="0"/>
                <a:ea typeface="ＭＳ Ｐゴシック" panose="020B0600070205080204" pitchFamily="34" charset="-128"/>
              </a:defRPr>
            </a:lvl2pPr>
            <a:lvl3pPr marL="1143000" indent="-228600" defTabSz="1682750" eaLnBrk="0" hangingPunct="0">
              <a:spcBef>
                <a:spcPct val="20000"/>
              </a:spcBef>
              <a:buFont typeface="Arial" panose="020B0604020202020204" pitchFamily="34" charset="0"/>
              <a:buChar char="•"/>
              <a:defRPr sz="4400">
                <a:solidFill>
                  <a:schemeClr val="tx1"/>
                </a:solidFill>
                <a:latin typeface="Calibri" panose="020F0502020204030204" pitchFamily="34" charset="0"/>
                <a:ea typeface="ＭＳ Ｐゴシック" panose="020B0600070205080204" pitchFamily="34" charset="-128"/>
              </a:defRPr>
            </a:lvl3pPr>
            <a:lvl4pPr marL="1600200" indent="-228600" defTabSz="1682750" eaLnBrk="0" hangingPunct="0">
              <a:spcBef>
                <a:spcPct val="20000"/>
              </a:spcBef>
              <a:buFont typeface="Arial" panose="020B0604020202020204" pitchFamily="34" charset="0"/>
              <a:buChar char="–"/>
              <a:defRPr sz="3700">
                <a:solidFill>
                  <a:schemeClr val="tx1"/>
                </a:solidFill>
                <a:latin typeface="Calibri" panose="020F0502020204030204" pitchFamily="34" charset="0"/>
                <a:ea typeface="ＭＳ Ｐゴシック" panose="020B0600070205080204" pitchFamily="34" charset="-128"/>
              </a:defRPr>
            </a:lvl4pPr>
            <a:lvl5pPr marL="2057400" indent="-228600" defTabSz="1682750" eaLnBrk="0" hangingPunct="0">
              <a:spcBef>
                <a:spcPct val="20000"/>
              </a:spcBef>
              <a:buFont typeface="Arial" panose="020B0604020202020204" pitchFamily="34" charset="0"/>
              <a:buChar char="»"/>
              <a:defRPr sz="3700">
                <a:solidFill>
                  <a:schemeClr val="tx1"/>
                </a:solidFill>
                <a:latin typeface="Calibri" panose="020F0502020204030204" pitchFamily="34" charset="0"/>
                <a:ea typeface="ＭＳ Ｐゴシック" panose="020B0600070205080204" pitchFamily="34" charset="-128"/>
              </a:defRPr>
            </a:lvl5pPr>
            <a:lvl6pPr marL="2514600" indent="-228600" defTabSz="1682750" eaLnBrk="0" fontAlgn="base" hangingPunct="0">
              <a:spcBef>
                <a:spcPct val="20000"/>
              </a:spcBef>
              <a:spcAft>
                <a:spcPct val="0"/>
              </a:spcAft>
              <a:buFont typeface="Arial" panose="020B0604020202020204" pitchFamily="34" charset="0"/>
              <a:buChar char="»"/>
              <a:defRPr sz="3700">
                <a:solidFill>
                  <a:schemeClr val="tx1"/>
                </a:solidFill>
                <a:latin typeface="Calibri" panose="020F0502020204030204" pitchFamily="34" charset="0"/>
                <a:ea typeface="ＭＳ Ｐゴシック" panose="020B0600070205080204" pitchFamily="34" charset="-128"/>
              </a:defRPr>
            </a:lvl6pPr>
            <a:lvl7pPr marL="2971800" indent="-228600" defTabSz="1682750" eaLnBrk="0" fontAlgn="base" hangingPunct="0">
              <a:spcBef>
                <a:spcPct val="20000"/>
              </a:spcBef>
              <a:spcAft>
                <a:spcPct val="0"/>
              </a:spcAft>
              <a:buFont typeface="Arial" panose="020B0604020202020204" pitchFamily="34" charset="0"/>
              <a:buChar char="»"/>
              <a:defRPr sz="3700">
                <a:solidFill>
                  <a:schemeClr val="tx1"/>
                </a:solidFill>
                <a:latin typeface="Calibri" panose="020F0502020204030204" pitchFamily="34" charset="0"/>
                <a:ea typeface="ＭＳ Ｐゴシック" panose="020B0600070205080204" pitchFamily="34" charset="-128"/>
              </a:defRPr>
            </a:lvl7pPr>
            <a:lvl8pPr marL="3429000" indent="-228600" defTabSz="1682750" eaLnBrk="0" fontAlgn="base" hangingPunct="0">
              <a:spcBef>
                <a:spcPct val="20000"/>
              </a:spcBef>
              <a:spcAft>
                <a:spcPct val="0"/>
              </a:spcAft>
              <a:buFont typeface="Arial" panose="020B0604020202020204" pitchFamily="34" charset="0"/>
              <a:buChar char="»"/>
              <a:defRPr sz="3700">
                <a:solidFill>
                  <a:schemeClr val="tx1"/>
                </a:solidFill>
                <a:latin typeface="Calibri" panose="020F0502020204030204" pitchFamily="34" charset="0"/>
                <a:ea typeface="ＭＳ Ｐゴシック" panose="020B0600070205080204" pitchFamily="34" charset="-128"/>
              </a:defRPr>
            </a:lvl8pPr>
            <a:lvl9pPr marL="3886200" indent="-228600" defTabSz="1682750" eaLnBrk="0" fontAlgn="base" hangingPunct="0">
              <a:spcBef>
                <a:spcPct val="20000"/>
              </a:spcBef>
              <a:spcAft>
                <a:spcPct val="0"/>
              </a:spcAft>
              <a:buFont typeface="Arial" panose="020B0604020202020204" pitchFamily="34" charset="0"/>
              <a:buChar char="»"/>
              <a:defRPr sz="3700">
                <a:solidFill>
                  <a:schemeClr val="tx1"/>
                </a:solidFill>
                <a:latin typeface="Calibri" panose="020F0502020204030204" pitchFamily="34" charset="0"/>
                <a:ea typeface="ＭＳ Ｐゴシック" panose="020B0600070205080204" pitchFamily="34" charset="-128"/>
              </a:defRPr>
            </a:lvl9pPr>
          </a:lstStyle>
          <a:p>
            <a:pPr algn="ctr" eaLnBrk="1" fontAlgn="base" hangingPunct="1">
              <a:spcBef>
                <a:spcPct val="0"/>
              </a:spcBef>
              <a:spcAft>
                <a:spcPct val="0"/>
              </a:spcAft>
              <a:buNone/>
            </a:pPr>
            <a:r>
              <a:rPr lang="en-US" altLang="en-US" sz="2400" b="1" dirty="0" smtClean="0">
                <a:latin typeface="Helvetica" panose="020B0604020202020204" pitchFamily="34" charset="0"/>
                <a:cs typeface="Helvetica" panose="020B0604020202020204" pitchFamily="34" charset="0"/>
              </a:rPr>
              <a:t>Advanced Filtering </a:t>
            </a:r>
            <a:endParaRPr lang="en-US" altLang="en-US" sz="2400" b="1" dirty="0">
              <a:latin typeface="Helvetica" panose="020B0604020202020204" pitchFamily="34" charset="0"/>
              <a:cs typeface="Helvetica" panose="020B0604020202020204" pitchFamily="34" charset="0"/>
            </a:endParaRPr>
          </a:p>
        </p:txBody>
      </p:sp>
      <p:grpSp>
        <p:nvGrpSpPr>
          <p:cNvPr id="5" name="Group 1"/>
          <p:cNvGrpSpPr>
            <a:grpSpLocks/>
          </p:cNvGrpSpPr>
          <p:nvPr/>
        </p:nvGrpSpPr>
        <p:grpSpPr bwMode="auto">
          <a:xfrm>
            <a:off x="1692278" y="2684400"/>
            <a:ext cx="2084387" cy="3502025"/>
            <a:chOff x="301748" y="2507086"/>
            <a:chExt cx="2018159" cy="2491636"/>
          </a:xfrm>
        </p:grpSpPr>
        <p:sp>
          <p:nvSpPr>
            <p:cNvPr id="6" name="Freeform 5"/>
            <p:cNvSpPr/>
            <p:nvPr/>
          </p:nvSpPr>
          <p:spPr>
            <a:xfrm>
              <a:off x="301748" y="2507086"/>
              <a:ext cx="2018159" cy="417908"/>
            </a:xfrm>
            <a:custGeom>
              <a:avLst/>
              <a:gdLst>
                <a:gd name="connsiteX0" fmla="*/ 0 w 2874510"/>
                <a:gd name="connsiteY0" fmla="*/ 0 h 902227"/>
                <a:gd name="connsiteX1" fmla="*/ 2874510 w 2874510"/>
                <a:gd name="connsiteY1" fmla="*/ 0 h 902227"/>
                <a:gd name="connsiteX2" fmla="*/ 2874510 w 2874510"/>
                <a:gd name="connsiteY2" fmla="*/ 902227 h 902227"/>
                <a:gd name="connsiteX3" fmla="*/ 0 w 2874510"/>
                <a:gd name="connsiteY3" fmla="*/ 902227 h 902227"/>
                <a:gd name="connsiteX4" fmla="*/ 0 w 2874510"/>
                <a:gd name="connsiteY4" fmla="*/ 0 h 902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4510" h="902227">
                  <a:moveTo>
                    <a:pt x="0" y="0"/>
                  </a:moveTo>
                  <a:lnTo>
                    <a:pt x="2874510" y="0"/>
                  </a:lnTo>
                  <a:lnTo>
                    <a:pt x="2874510" y="902227"/>
                  </a:lnTo>
                  <a:lnTo>
                    <a:pt x="0" y="902227"/>
                  </a:lnTo>
                  <a:lnTo>
                    <a:pt x="0" y="0"/>
                  </a:lnTo>
                  <a:close/>
                </a:path>
              </a:pathLst>
            </a:custGeom>
            <a:solidFill>
              <a:srgbClr val="9BBB59"/>
            </a:solidFill>
            <a:ln w="25400" cap="flat" cmpd="sng" algn="ctr">
              <a:solidFill>
                <a:srgbClr val="9BBB59"/>
              </a:solidFill>
              <a:prstDash val="solid"/>
            </a:ln>
            <a:effectLst/>
          </p:spPr>
          <p:txBody>
            <a:bodyPr lIns="120904" tIns="69088" rIns="120904" bIns="69088" spcCol="1270" anchor="ctr"/>
            <a:lstStyle/>
            <a:p>
              <a:pPr algn="ctr" defTabSz="755650">
                <a:lnSpc>
                  <a:spcPct val="90000"/>
                </a:lnSpc>
                <a:spcAft>
                  <a:spcPct val="35000"/>
                </a:spcAft>
                <a:defRPr/>
              </a:pPr>
              <a:r>
                <a:rPr lang="en-US" sz="1200" b="1" kern="0" dirty="0" smtClean="0">
                  <a:solidFill>
                    <a:srgbClr val="1F497D"/>
                  </a:solidFill>
                  <a:latin typeface="Calibri"/>
                  <a:cs typeface="Arial" panose="020B0604020202020204" pitchFamily="34" charset="0"/>
                </a:rPr>
                <a:t>Categories</a:t>
              </a:r>
              <a:r>
                <a:rPr lang="en-US" sz="1700" kern="0" dirty="0">
                  <a:solidFill>
                    <a:srgbClr val="1F497D"/>
                  </a:solidFill>
                  <a:latin typeface="Calibri"/>
                  <a:cs typeface="Arial" panose="020B0604020202020204" pitchFamily="34" charset="0"/>
                </a:rPr>
                <a:t>	</a:t>
              </a:r>
            </a:p>
          </p:txBody>
        </p:sp>
        <p:sp>
          <p:nvSpPr>
            <p:cNvPr id="8" name="Freeform 7"/>
            <p:cNvSpPr/>
            <p:nvPr/>
          </p:nvSpPr>
          <p:spPr>
            <a:xfrm>
              <a:off x="301748" y="2888851"/>
              <a:ext cx="2018159" cy="2109871"/>
            </a:xfrm>
            <a:custGeom>
              <a:avLst/>
              <a:gdLst>
                <a:gd name="connsiteX0" fmla="*/ 0 w 2874510"/>
                <a:gd name="connsiteY0" fmla="*/ 0 h 2753235"/>
                <a:gd name="connsiteX1" fmla="*/ 2874510 w 2874510"/>
                <a:gd name="connsiteY1" fmla="*/ 0 h 2753235"/>
                <a:gd name="connsiteX2" fmla="*/ 2874510 w 2874510"/>
                <a:gd name="connsiteY2" fmla="*/ 2753235 h 2753235"/>
                <a:gd name="connsiteX3" fmla="*/ 0 w 2874510"/>
                <a:gd name="connsiteY3" fmla="*/ 2753235 h 2753235"/>
                <a:gd name="connsiteX4" fmla="*/ 0 w 2874510"/>
                <a:gd name="connsiteY4" fmla="*/ 0 h 2753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4510" h="2753235">
                  <a:moveTo>
                    <a:pt x="0" y="0"/>
                  </a:moveTo>
                  <a:lnTo>
                    <a:pt x="2874510" y="0"/>
                  </a:lnTo>
                  <a:lnTo>
                    <a:pt x="2874510" y="2753235"/>
                  </a:lnTo>
                  <a:lnTo>
                    <a:pt x="0" y="2753235"/>
                  </a:lnTo>
                  <a:lnTo>
                    <a:pt x="0" y="0"/>
                  </a:lnTo>
                  <a:close/>
                </a:path>
              </a:pathLst>
            </a:custGeom>
            <a:solidFill>
              <a:srgbClr val="FFFFFF">
                <a:alpha val="90000"/>
              </a:srgbClr>
            </a:solidFill>
            <a:ln w="25400" cap="flat" cmpd="sng" algn="ctr">
              <a:solidFill>
                <a:srgbClr val="9BBB59">
                  <a:alpha val="90000"/>
                </a:srgbClr>
              </a:solidFill>
              <a:prstDash val="solid"/>
            </a:ln>
            <a:effectLst/>
          </p:spPr>
          <p:txBody>
            <a:bodyPr lIns="90678" tIns="90678" rIns="120904" bIns="136017"/>
            <a:lstStyle/>
            <a:p>
              <a:pPr marL="171450" lvl="1" indent="-171450" defTabSz="755650">
                <a:lnSpc>
                  <a:spcPct val="90000"/>
                </a:lnSpc>
                <a:spcAft>
                  <a:spcPct val="15000"/>
                </a:spcAft>
                <a:buFontTx/>
                <a:buChar char="•"/>
                <a:defRPr/>
              </a:pPr>
              <a:endParaRPr lang="en-US" sz="1700" kern="0" dirty="0">
                <a:solidFill>
                  <a:srgbClr val="1F497D"/>
                </a:solidFill>
                <a:latin typeface="Calibri"/>
                <a:cs typeface="Arial" panose="020B0604020202020204" pitchFamily="34" charset="0"/>
              </a:endParaRPr>
            </a:p>
          </p:txBody>
        </p:sp>
      </p:grpSp>
      <p:sp>
        <p:nvSpPr>
          <p:cNvPr id="9" name="Rectangle 22"/>
          <p:cNvSpPr>
            <a:spLocks noChangeArrowheads="1"/>
          </p:cNvSpPr>
          <p:nvPr/>
        </p:nvSpPr>
        <p:spPr bwMode="auto">
          <a:xfrm>
            <a:off x="1748634" y="3271775"/>
            <a:ext cx="2084387"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panose="020B0604020202020204" pitchFamily="34" charset="0"/>
              <a:buChar char="•"/>
              <a:defRPr sz="59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5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4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37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37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37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37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37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3700">
                <a:solidFill>
                  <a:schemeClr val="tx1"/>
                </a:solidFill>
                <a:latin typeface="Calibri" panose="020F0502020204030204" pitchFamily="34" charset="0"/>
                <a:ea typeface="ＭＳ Ｐゴシック" panose="020B0600070205080204" pitchFamily="34" charset="-128"/>
              </a:defRPr>
            </a:lvl9pPr>
          </a:lstStyle>
          <a:p>
            <a:pPr defTabSz="457200" eaLnBrk="1" fontAlgn="base" hangingPunct="1">
              <a:lnSpc>
                <a:spcPct val="150000"/>
              </a:lnSpc>
              <a:spcBef>
                <a:spcPct val="0"/>
              </a:spcBef>
              <a:spcAft>
                <a:spcPct val="0"/>
              </a:spcAft>
            </a:pPr>
            <a:r>
              <a:rPr lang="en-US" altLang="en-US" sz="1200" b="1" dirty="0" smtClean="0">
                <a:solidFill>
                  <a:srgbClr val="1F497D"/>
                </a:solidFill>
                <a:latin typeface="Arial" panose="020B0604020202020204" pitchFamily="34" charset="0"/>
                <a:cs typeface="Arial" panose="020B0604020202020204" pitchFamily="34" charset="0"/>
              </a:rPr>
              <a:t>Antimicrobial Resistance</a:t>
            </a:r>
          </a:p>
          <a:p>
            <a:pPr defTabSz="457200" eaLnBrk="1" fontAlgn="base" hangingPunct="1">
              <a:lnSpc>
                <a:spcPct val="150000"/>
              </a:lnSpc>
              <a:spcBef>
                <a:spcPct val="0"/>
              </a:spcBef>
              <a:spcAft>
                <a:spcPct val="0"/>
              </a:spcAft>
            </a:pPr>
            <a:r>
              <a:rPr lang="en-US" altLang="en-US" sz="1200" b="1" dirty="0" smtClean="0">
                <a:solidFill>
                  <a:srgbClr val="1F497D"/>
                </a:solidFill>
                <a:latin typeface="Arial" panose="020B0604020202020204" pitchFamily="34" charset="0"/>
                <a:cs typeface="Arial" panose="020B0604020202020204" pitchFamily="34" charset="0"/>
              </a:rPr>
              <a:t>Chemical Contaminants</a:t>
            </a:r>
          </a:p>
          <a:p>
            <a:pPr defTabSz="457200" eaLnBrk="1" fontAlgn="base" hangingPunct="1">
              <a:lnSpc>
                <a:spcPct val="150000"/>
              </a:lnSpc>
              <a:spcBef>
                <a:spcPct val="0"/>
              </a:spcBef>
              <a:spcAft>
                <a:spcPct val="0"/>
              </a:spcAft>
            </a:pPr>
            <a:r>
              <a:rPr lang="en-US" altLang="en-US" sz="1200" b="1" dirty="0" smtClean="0">
                <a:solidFill>
                  <a:srgbClr val="1F497D"/>
                </a:solidFill>
                <a:latin typeface="Arial" panose="020B0604020202020204" pitchFamily="34" charset="0"/>
                <a:cs typeface="Arial" panose="020B0604020202020204" pitchFamily="34" charset="0"/>
              </a:rPr>
              <a:t>Detection Methods</a:t>
            </a:r>
          </a:p>
          <a:p>
            <a:pPr defTabSz="457200" eaLnBrk="1" fontAlgn="base" hangingPunct="1">
              <a:lnSpc>
                <a:spcPct val="150000"/>
              </a:lnSpc>
              <a:spcBef>
                <a:spcPct val="0"/>
              </a:spcBef>
              <a:spcAft>
                <a:spcPct val="0"/>
              </a:spcAft>
            </a:pPr>
            <a:r>
              <a:rPr lang="en-US" altLang="en-US" sz="1200" b="1" dirty="0" smtClean="0">
                <a:solidFill>
                  <a:srgbClr val="1F497D"/>
                </a:solidFill>
                <a:latin typeface="Arial" panose="020B0604020202020204" pitchFamily="34" charset="0"/>
                <a:cs typeface="Arial" panose="020B0604020202020204" pitchFamily="34" charset="0"/>
              </a:rPr>
              <a:t>Foodborne Disease</a:t>
            </a:r>
          </a:p>
          <a:p>
            <a:pPr defTabSz="457200" eaLnBrk="1" fontAlgn="base" hangingPunct="1">
              <a:lnSpc>
                <a:spcPct val="150000"/>
              </a:lnSpc>
              <a:spcBef>
                <a:spcPct val="0"/>
              </a:spcBef>
              <a:spcAft>
                <a:spcPct val="0"/>
              </a:spcAft>
            </a:pPr>
            <a:r>
              <a:rPr lang="en-US" altLang="en-US" sz="1200" b="1" dirty="0" smtClean="0">
                <a:solidFill>
                  <a:srgbClr val="1F497D"/>
                </a:solidFill>
                <a:latin typeface="Arial" panose="020B0604020202020204" pitchFamily="34" charset="0"/>
                <a:cs typeface="Arial" panose="020B0604020202020204" pitchFamily="34" charset="0"/>
              </a:rPr>
              <a:t>Food Defense</a:t>
            </a:r>
          </a:p>
          <a:p>
            <a:pPr defTabSz="457200" eaLnBrk="1" fontAlgn="base" hangingPunct="1">
              <a:lnSpc>
                <a:spcPct val="150000"/>
              </a:lnSpc>
              <a:spcBef>
                <a:spcPct val="0"/>
              </a:spcBef>
              <a:spcAft>
                <a:spcPct val="0"/>
              </a:spcAft>
            </a:pPr>
            <a:r>
              <a:rPr lang="en-US" altLang="en-US" sz="1200" b="1" dirty="0" smtClean="0">
                <a:solidFill>
                  <a:srgbClr val="1F497D"/>
                </a:solidFill>
                <a:latin typeface="Arial" panose="020B0604020202020204" pitchFamily="34" charset="0"/>
                <a:cs typeface="Arial" panose="020B0604020202020204" pitchFamily="34" charset="0"/>
              </a:rPr>
              <a:t>Microbial Contaminants</a:t>
            </a:r>
          </a:p>
          <a:p>
            <a:pPr defTabSz="457200" eaLnBrk="1" fontAlgn="base" hangingPunct="1">
              <a:lnSpc>
                <a:spcPct val="150000"/>
              </a:lnSpc>
              <a:spcBef>
                <a:spcPct val="0"/>
              </a:spcBef>
              <a:spcAft>
                <a:spcPct val="0"/>
              </a:spcAft>
            </a:pPr>
            <a:r>
              <a:rPr lang="en-US" altLang="en-US" sz="1200" b="1" dirty="0" smtClean="0">
                <a:solidFill>
                  <a:srgbClr val="1F497D"/>
                </a:solidFill>
                <a:latin typeface="Arial" panose="020B0604020202020204" pitchFamily="34" charset="0"/>
                <a:cs typeface="Arial" panose="020B0604020202020204" pitchFamily="34" charset="0"/>
              </a:rPr>
              <a:t>Microbial Toxins</a:t>
            </a:r>
            <a:endParaRPr lang="en-US" altLang="en-US" sz="1200" b="1" dirty="0">
              <a:solidFill>
                <a:srgbClr val="1F497D"/>
              </a:solidFill>
              <a:latin typeface="Arial" panose="020B0604020202020204" pitchFamily="34" charset="0"/>
              <a:cs typeface="Arial" panose="020B0604020202020204" pitchFamily="34" charset="0"/>
            </a:endParaRPr>
          </a:p>
        </p:txBody>
      </p:sp>
      <p:grpSp>
        <p:nvGrpSpPr>
          <p:cNvPr id="13" name="Group 1"/>
          <p:cNvGrpSpPr>
            <a:grpSpLocks/>
          </p:cNvGrpSpPr>
          <p:nvPr/>
        </p:nvGrpSpPr>
        <p:grpSpPr bwMode="auto">
          <a:xfrm>
            <a:off x="8174067" y="2684400"/>
            <a:ext cx="2084387" cy="3502025"/>
            <a:chOff x="4281554" y="2290604"/>
            <a:chExt cx="2018157" cy="2441315"/>
          </a:xfrm>
        </p:grpSpPr>
        <p:sp>
          <p:nvSpPr>
            <p:cNvPr id="14" name="Freeform 13"/>
            <p:cNvSpPr/>
            <p:nvPr/>
          </p:nvSpPr>
          <p:spPr>
            <a:xfrm>
              <a:off x="4281554" y="2290604"/>
              <a:ext cx="2018157" cy="409468"/>
            </a:xfrm>
            <a:custGeom>
              <a:avLst/>
              <a:gdLst>
                <a:gd name="connsiteX0" fmla="*/ 0 w 2874510"/>
                <a:gd name="connsiteY0" fmla="*/ 0 h 902227"/>
                <a:gd name="connsiteX1" fmla="*/ 2874510 w 2874510"/>
                <a:gd name="connsiteY1" fmla="*/ 0 h 902227"/>
                <a:gd name="connsiteX2" fmla="*/ 2874510 w 2874510"/>
                <a:gd name="connsiteY2" fmla="*/ 902227 h 902227"/>
                <a:gd name="connsiteX3" fmla="*/ 0 w 2874510"/>
                <a:gd name="connsiteY3" fmla="*/ 902227 h 902227"/>
                <a:gd name="connsiteX4" fmla="*/ 0 w 2874510"/>
                <a:gd name="connsiteY4" fmla="*/ 0 h 902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4510" h="902227">
                  <a:moveTo>
                    <a:pt x="0" y="0"/>
                  </a:moveTo>
                  <a:lnTo>
                    <a:pt x="2874510" y="0"/>
                  </a:lnTo>
                  <a:lnTo>
                    <a:pt x="2874510" y="902227"/>
                  </a:lnTo>
                  <a:lnTo>
                    <a:pt x="0" y="902227"/>
                  </a:lnTo>
                  <a:lnTo>
                    <a:pt x="0" y="0"/>
                  </a:lnTo>
                  <a:close/>
                </a:path>
              </a:pathLst>
            </a:custGeom>
            <a:solidFill>
              <a:srgbClr val="9BBB59"/>
            </a:solidFill>
            <a:ln w="25400" cap="flat" cmpd="sng" algn="ctr">
              <a:solidFill>
                <a:srgbClr val="9BBB59"/>
              </a:solidFill>
              <a:prstDash val="solid"/>
            </a:ln>
            <a:effectLst/>
          </p:spPr>
          <p:txBody>
            <a:bodyPr lIns="120904" tIns="69088" rIns="120904" bIns="69088" spcCol="1270" anchor="ctr"/>
            <a:lstStyle/>
            <a:p>
              <a:pPr algn="ctr" defTabSz="755650">
                <a:lnSpc>
                  <a:spcPct val="90000"/>
                </a:lnSpc>
                <a:spcAft>
                  <a:spcPct val="35000"/>
                </a:spcAft>
                <a:defRPr/>
              </a:pPr>
              <a:r>
                <a:rPr lang="en-US" sz="1200" b="1" kern="0" dirty="0" smtClean="0">
                  <a:solidFill>
                    <a:srgbClr val="1F497D"/>
                  </a:solidFill>
                  <a:latin typeface="Calibri"/>
                  <a:cs typeface="Arial" panose="020B0604020202020204" pitchFamily="34" charset="0"/>
                </a:rPr>
                <a:t>Funding Source</a:t>
              </a:r>
              <a:endParaRPr lang="en-US" sz="1200" b="1" kern="0" dirty="0">
                <a:solidFill>
                  <a:srgbClr val="1F497D"/>
                </a:solidFill>
                <a:latin typeface="Calibri"/>
                <a:cs typeface="Arial" panose="020B0604020202020204" pitchFamily="34" charset="0"/>
              </a:endParaRPr>
            </a:p>
          </p:txBody>
        </p:sp>
        <p:sp>
          <p:nvSpPr>
            <p:cNvPr id="15" name="Freeform 14"/>
            <p:cNvSpPr/>
            <p:nvPr/>
          </p:nvSpPr>
          <p:spPr>
            <a:xfrm>
              <a:off x="4281554" y="2664659"/>
              <a:ext cx="2018157" cy="2067260"/>
            </a:xfrm>
            <a:custGeom>
              <a:avLst/>
              <a:gdLst>
                <a:gd name="connsiteX0" fmla="*/ 0 w 2874510"/>
                <a:gd name="connsiteY0" fmla="*/ 0 h 2753235"/>
                <a:gd name="connsiteX1" fmla="*/ 2874510 w 2874510"/>
                <a:gd name="connsiteY1" fmla="*/ 0 h 2753235"/>
                <a:gd name="connsiteX2" fmla="*/ 2874510 w 2874510"/>
                <a:gd name="connsiteY2" fmla="*/ 2753235 h 2753235"/>
                <a:gd name="connsiteX3" fmla="*/ 0 w 2874510"/>
                <a:gd name="connsiteY3" fmla="*/ 2753235 h 2753235"/>
                <a:gd name="connsiteX4" fmla="*/ 0 w 2874510"/>
                <a:gd name="connsiteY4" fmla="*/ 0 h 2753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4510" h="2753235">
                  <a:moveTo>
                    <a:pt x="0" y="0"/>
                  </a:moveTo>
                  <a:lnTo>
                    <a:pt x="2874510" y="0"/>
                  </a:lnTo>
                  <a:lnTo>
                    <a:pt x="2874510" y="2753235"/>
                  </a:lnTo>
                  <a:lnTo>
                    <a:pt x="0" y="2753235"/>
                  </a:lnTo>
                  <a:lnTo>
                    <a:pt x="0" y="0"/>
                  </a:lnTo>
                  <a:close/>
                </a:path>
              </a:pathLst>
            </a:custGeom>
            <a:solidFill>
              <a:srgbClr val="FFFFFF">
                <a:alpha val="90000"/>
              </a:srgbClr>
            </a:solidFill>
            <a:ln w="25400" cap="flat" cmpd="sng" algn="ctr">
              <a:solidFill>
                <a:srgbClr val="9BBB59">
                  <a:alpha val="90000"/>
                </a:srgbClr>
              </a:solidFill>
              <a:prstDash val="solid"/>
            </a:ln>
            <a:effectLst/>
          </p:spPr>
          <p:txBody>
            <a:bodyPr lIns="90678" tIns="90678" rIns="120904" bIns="136017"/>
            <a:lstStyle/>
            <a:p>
              <a:pPr marL="285750" lvl="1" indent="-285750" defTabSz="755650">
                <a:lnSpc>
                  <a:spcPct val="150000"/>
                </a:lnSpc>
                <a:spcAft>
                  <a:spcPct val="15000"/>
                </a:spcAft>
                <a:buFont typeface="Arial" panose="020B0604020202020204" pitchFamily="34" charset="0"/>
                <a:buChar char="•"/>
                <a:defRPr/>
              </a:pPr>
              <a:r>
                <a:rPr lang="en-US" sz="1200" b="1" kern="0" dirty="0" smtClean="0">
                  <a:solidFill>
                    <a:srgbClr val="1F497D"/>
                  </a:solidFill>
                  <a:latin typeface="Calibri"/>
                  <a:cs typeface="Arial" panose="020B0604020202020204" pitchFamily="34" charset="0"/>
                </a:rPr>
                <a:t>Agricultural Research Service</a:t>
              </a:r>
            </a:p>
            <a:p>
              <a:pPr marL="285750" lvl="1" indent="-285750" defTabSz="755650">
                <a:lnSpc>
                  <a:spcPct val="150000"/>
                </a:lnSpc>
                <a:spcAft>
                  <a:spcPct val="15000"/>
                </a:spcAft>
                <a:buFont typeface="Arial" panose="020B0604020202020204" pitchFamily="34" charset="0"/>
                <a:buChar char="•"/>
                <a:defRPr/>
              </a:pPr>
              <a:r>
                <a:rPr lang="en-US" sz="1200" b="1" kern="0" dirty="0" smtClean="0">
                  <a:solidFill>
                    <a:srgbClr val="1F497D"/>
                  </a:solidFill>
                  <a:latin typeface="Calibri"/>
                  <a:cs typeface="Arial" panose="020B0604020202020204" pitchFamily="34" charset="0"/>
                </a:rPr>
                <a:t>Centers for Disease Control</a:t>
              </a:r>
            </a:p>
            <a:p>
              <a:pPr marL="285750" lvl="1" indent="-285750" defTabSz="755650">
                <a:lnSpc>
                  <a:spcPct val="150000"/>
                </a:lnSpc>
                <a:spcAft>
                  <a:spcPct val="15000"/>
                </a:spcAft>
                <a:buFont typeface="Arial" panose="020B0604020202020204" pitchFamily="34" charset="0"/>
                <a:buChar char="•"/>
                <a:defRPr/>
              </a:pPr>
              <a:r>
                <a:rPr lang="en-US" sz="1200" b="1" kern="0" dirty="0" smtClean="0">
                  <a:solidFill>
                    <a:srgbClr val="1F497D"/>
                  </a:solidFill>
                  <a:latin typeface="Calibri"/>
                  <a:cs typeface="Arial" panose="020B0604020202020204" pitchFamily="34" charset="0"/>
                </a:rPr>
                <a:t>Food and Drug Administration </a:t>
              </a:r>
            </a:p>
            <a:p>
              <a:pPr marL="285750" lvl="1" indent="-285750" defTabSz="755650">
                <a:lnSpc>
                  <a:spcPct val="150000"/>
                </a:lnSpc>
                <a:spcAft>
                  <a:spcPct val="15000"/>
                </a:spcAft>
                <a:buFont typeface="Arial" panose="020B0604020202020204" pitchFamily="34" charset="0"/>
                <a:buChar char="•"/>
                <a:defRPr/>
              </a:pPr>
              <a:r>
                <a:rPr lang="en-US" sz="1200" b="1" kern="0" dirty="0" smtClean="0">
                  <a:solidFill>
                    <a:srgbClr val="1F497D"/>
                  </a:solidFill>
                  <a:latin typeface="Calibri"/>
                  <a:cs typeface="Arial" panose="020B0604020202020204" pitchFamily="34" charset="0"/>
                </a:rPr>
                <a:t>National Institute of Food and Agriculture</a:t>
              </a:r>
            </a:p>
            <a:p>
              <a:pPr marL="285750" lvl="1" indent="-285750" defTabSz="755650">
                <a:lnSpc>
                  <a:spcPct val="150000"/>
                </a:lnSpc>
                <a:spcAft>
                  <a:spcPct val="15000"/>
                </a:spcAft>
                <a:buFont typeface="Arial" panose="020B0604020202020204" pitchFamily="34" charset="0"/>
                <a:buChar char="•"/>
                <a:defRPr/>
              </a:pPr>
              <a:r>
                <a:rPr lang="en-US" sz="1200" b="1" kern="0" dirty="0" smtClean="0">
                  <a:solidFill>
                    <a:srgbClr val="1F497D"/>
                  </a:solidFill>
                  <a:latin typeface="Calibri"/>
                  <a:cs typeface="Arial" panose="020B0604020202020204" pitchFamily="34" charset="0"/>
                </a:rPr>
                <a:t>National Institutes of Health</a:t>
              </a:r>
            </a:p>
            <a:p>
              <a:pPr marL="0" lvl="1" defTabSz="755650">
                <a:lnSpc>
                  <a:spcPct val="150000"/>
                </a:lnSpc>
                <a:spcAft>
                  <a:spcPct val="15000"/>
                </a:spcAft>
                <a:defRPr/>
              </a:pPr>
              <a:endParaRPr lang="en-US" sz="1200" b="1" kern="0" dirty="0">
                <a:solidFill>
                  <a:srgbClr val="1F497D"/>
                </a:solidFill>
                <a:latin typeface="Calibri"/>
                <a:cs typeface="Arial" panose="020B0604020202020204" pitchFamily="34" charset="0"/>
              </a:endParaRPr>
            </a:p>
            <a:p>
              <a:pPr marL="171450" lvl="1" indent="-171450" defTabSz="755650">
                <a:lnSpc>
                  <a:spcPct val="90000"/>
                </a:lnSpc>
                <a:spcAft>
                  <a:spcPct val="15000"/>
                </a:spcAft>
                <a:buFontTx/>
                <a:buChar char="•"/>
                <a:defRPr/>
              </a:pPr>
              <a:endParaRPr lang="en-US" sz="1600" b="1" kern="0" dirty="0">
                <a:solidFill>
                  <a:srgbClr val="000000"/>
                </a:solidFill>
                <a:latin typeface="Calibri"/>
                <a:cs typeface="Arial" panose="020B0604020202020204" pitchFamily="34" charset="0"/>
              </a:endParaRPr>
            </a:p>
          </p:txBody>
        </p:sp>
      </p:grpSp>
      <p:grpSp>
        <p:nvGrpSpPr>
          <p:cNvPr id="16" name="Group 1"/>
          <p:cNvGrpSpPr>
            <a:grpSpLocks/>
          </p:cNvGrpSpPr>
          <p:nvPr/>
        </p:nvGrpSpPr>
        <p:grpSpPr bwMode="auto">
          <a:xfrm>
            <a:off x="4961350" y="2684400"/>
            <a:ext cx="2084388" cy="3502025"/>
            <a:chOff x="301750" y="2435804"/>
            <a:chExt cx="2018157" cy="2429375"/>
          </a:xfrm>
        </p:grpSpPr>
        <p:sp>
          <p:nvSpPr>
            <p:cNvPr id="17" name="Freeform 16"/>
            <p:cNvSpPr/>
            <p:nvPr/>
          </p:nvSpPr>
          <p:spPr>
            <a:xfrm>
              <a:off x="301750" y="2435804"/>
              <a:ext cx="2018157" cy="372225"/>
            </a:xfrm>
            <a:custGeom>
              <a:avLst/>
              <a:gdLst>
                <a:gd name="connsiteX0" fmla="*/ 0 w 2874510"/>
                <a:gd name="connsiteY0" fmla="*/ 0 h 902227"/>
                <a:gd name="connsiteX1" fmla="*/ 2874510 w 2874510"/>
                <a:gd name="connsiteY1" fmla="*/ 0 h 902227"/>
                <a:gd name="connsiteX2" fmla="*/ 2874510 w 2874510"/>
                <a:gd name="connsiteY2" fmla="*/ 902227 h 902227"/>
                <a:gd name="connsiteX3" fmla="*/ 0 w 2874510"/>
                <a:gd name="connsiteY3" fmla="*/ 902227 h 902227"/>
                <a:gd name="connsiteX4" fmla="*/ 0 w 2874510"/>
                <a:gd name="connsiteY4" fmla="*/ 0 h 902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4510" h="902227">
                  <a:moveTo>
                    <a:pt x="0" y="0"/>
                  </a:moveTo>
                  <a:lnTo>
                    <a:pt x="2874510" y="0"/>
                  </a:lnTo>
                  <a:lnTo>
                    <a:pt x="2874510" y="902227"/>
                  </a:lnTo>
                  <a:lnTo>
                    <a:pt x="0" y="902227"/>
                  </a:lnTo>
                  <a:lnTo>
                    <a:pt x="0" y="0"/>
                  </a:lnTo>
                  <a:close/>
                </a:path>
              </a:pathLst>
            </a:custGeom>
            <a:solidFill>
              <a:srgbClr val="9BBB59"/>
            </a:solidFill>
            <a:ln w="25400" cap="flat" cmpd="sng" algn="ctr">
              <a:solidFill>
                <a:srgbClr val="9BBB59"/>
              </a:solidFill>
              <a:prstDash val="solid"/>
            </a:ln>
            <a:effectLst/>
          </p:spPr>
          <p:txBody>
            <a:bodyPr lIns="120904" tIns="69088" rIns="120904" bIns="69088" spcCol="1270" anchor="ctr"/>
            <a:lstStyle/>
            <a:p>
              <a:pPr algn="ctr" defTabSz="755650">
                <a:lnSpc>
                  <a:spcPct val="90000"/>
                </a:lnSpc>
                <a:spcAft>
                  <a:spcPct val="35000"/>
                </a:spcAft>
                <a:defRPr/>
              </a:pPr>
              <a:r>
                <a:rPr lang="en-US" sz="1200" b="1" kern="0" dirty="0">
                  <a:solidFill>
                    <a:srgbClr val="1F497D"/>
                  </a:solidFill>
                  <a:latin typeface="Calibri"/>
                  <a:cs typeface="Arial" panose="020B0604020202020204" pitchFamily="34" charset="0"/>
                </a:rPr>
                <a:t>Food Commodity</a:t>
              </a:r>
              <a:r>
                <a:rPr lang="en-US" sz="1700" kern="0" dirty="0">
                  <a:solidFill>
                    <a:srgbClr val="FFFFFF"/>
                  </a:solidFill>
                  <a:latin typeface="Calibri"/>
                  <a:cs typeface="Arial" panose="020B0604020202020204" pitchFamily="34" charset="0"/>
                </a:rPr>
                <a:t>	</a:t>
              </a:r>
            </a:p>
          </p:txBody>
        </p:sp>
        <p:sp>
          <p:nvSpPr>
            <p:cNvPr id="18" name="Freeform 17"/>
            <p:cNvSpPr/>
            <p:nvPr/>
          </p:nvSpPr>
          <p:spPr>
            <a:xfrm>
              <a:off x="301750" y="2808029"/>
              <a:ext cx="2018157" cy="2057150"/>
            </a:xfrm>
            <a:custGeom>
              <a:avLst/>
              <a:gdLst>
                <a:gd name="connsiteX0" fmla="*/ 0 w 2874510"/>
                <a:gd name="connsiteY0" fmla="*/ 0 h 2753235"/>
                <a:gd name="connsiteX1" fmla="*/ 2874510 w 2874510"/>
                <a:gd name="connsiteY1" fmla="*/ 0 h 2753235"/>
                <a:gd name="connsiteX2" fmla="*/ 2874510 w 2874510"/>
                <a:gd name="connsiteY2" fmla="*/ 2753235 h 2753235"/>
                <a:gd name="connsiteX3" fmla="*/ 0 w 2874510"/>
                <a:gd name="connsiteY3" fmla="*/ 2753235 h 2753235"/>
                <a:gd name="connsiteX4" fmla="*/ 0 w 2874510"/>
                <a:gd name="connsiteY4" fmla="*/ 0 h 2753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4510" h="2753235">
                  <a:moveTo>
                    <a:pt x="0" y="0"/>
                  </a:moveTo>
                  <a:lnTo>
                    <a:pt x="2874510" y="0"/>
                  </a:lnTo>
                  <a:lnTo>
                    <a:pt x="2874510" y="2753235"/>
                  </a:lnTo>
                  <a:lnTo>
                    <a:pt x="0" y="2753235"/>
                  </a:lnTo>
                  <a:lnTo>
                    <a:pt x="0" y="0"/>
                  </a:lnTo>
                  <a:close/>
                </a:path>
              </a:pathLst>
            </a:custGeom>
            <a:solidFill>
              <a:srgbClr val="FFFFFF">
                <a:alpha val="90000"/>
              </a:srgbClr>
            </a:solidFill>
            <a:ln w="25400" cap="flat" cmpd="sng" algn="ctr">
              <a:solidFill>
                <a:srgbClr val="9BBB59">
                  <a:alpha val="90000"/>
                </a:srgbClr>
              </a:solidFill>
              <a:prstDash val="solid"/>
            </a:ln>
            <a:effectLst/>
          </p:spPr>
          <p:txBody>
            <a:bodyPr lIns="90678" tIns="90678" rIns="120904" bIns="136017"/>
            <a:lstStyle/>
            <a:p>
              <a:pPr marL="285750" lvl="1" indent="-285750" defTabSz="755650">
                <a:lnSpc>
                  <a:spcPct val="150000"/>
                </a:lnSpc>
                <a:spcAft>
                  <a:spcPct val="15000"/>
                </a:spcAft>
                <a:buFont typeface="Arial" panose="020B0604020202020204" pitchFamily="34" charset="0"/>
                <a:buChar char="•"/>
                <a:defRPr/>
              </a:pPr>
              <a:r>
                <a:rPr lang="en-US" sz="1200" b="1" kern="0" dirty="0">
                  <a:solidFill>
                    <a:srgbClr val="1F497D"/>
                  </a:solidFill>
                  <a:cs typeface="Arial" panose="020B0604020202020204" pitchFamily="34" charset="0"/>
                </a:rPr>
                <a:t>Dairy </a:t>
              </a:r>
            </a:p>
            <a:p>
              <a:pPr marL="285750" lvl="1" indent="-285750" defTabSz="755650">
                <a:lnSpc>
                  <a:spcPct val="150000"/>
                </a:lnSpc>
                <a:spcAft>
                  <a:spcPct val="15000"/>
                </a:spcAft>
                <a:buFont typeface="Arial" panose="020B0604020202020204" pitchFamily="34" charset="0"/>
                <a:buChar char="•"/>
                <a:defRPr/>
              </a:pPr>
              <a:r>
                <a:rPr lang="en-US" sz="1200" b="1" kern="0" dirty="0">
                  <a:solidFill>
                    <a:srgbClr val="1F497D"/>
                  </a:solidFill>
                  <a:cs typeface="Arial" panose="020B0604020202020204" pitchFamily="34" charset="0"/>
                </a:rPr>
                <a:t>Eggs</a:t>
              </a:r>
            </a:p>
            <a:p>
              <a:pPr marL="285750" lvl="1" indent="-285750" defTabSz="755650">
                <a:lnSpc>
                  <a:spcPct val="150000"/>
                </a:lnSpc>
                <a:spcAft>
                  <a:spcPct val="15000"/>
                </a:spcAft>
                <a:buFont typeface="Arial" panose="020B0604020202020204" pitchFamily="34" charset="0"/>
                <a:buChar char="•"/>
                <a:defRPr/>
              </a:pPr>
              <a:r>
                <a:rPr lang="en-US" sz="1200" b="1" kern="0" dirty="0" smtClean="0">
                  <a:solidFill>
                    <a:srgbClr val="1F497D"/>
                  </a:solidFill>
                  <a:latin typeface="Calibri"/>
                  <a:cs typeface="Arial" panose="020B0604020202020204" pitchFamily="34" charset="0"/>
                </a:rPr>
                <a:t>Grains, Beans, Legumes</a:t>
              </a:r>
            </a:p>
            <a:p>
              <a:pPr marL="285750" lvl="1" indent="-285750" defTabSz="755650">
                <a:lnSpc>
                  <a:spcPct val="150000"/>
                </a:lnSpc>
                <a:spcAft>
                  <a:spcPct val="15000"/>
                </a:spcAft>
                <a:buFont typeface="Arial" panose="020B0604020202020204" pitchFamily="34" charset="0"/>
                <a:buChar char="•"/>
                <a:defRPr/>
              </a:pPr>
              <a:r>
                <a:rPr lang="en-US" sz="1200" b="1" kern="0" dirty="0" smtClean="0">
                  <a:solidFill>
                    <a:srgbClr val="1F497D"/>
                  </a:solidFill>
                  <a:latin typeface="Calibri"/>
                  <a:cs typeface="Arial" panose="020B0604020202020204" pitchFamily="34" charset="0"/>
                </a:rPr>
                <a:t>Meat, Poultry, Game </a:t>
              </a:r>
              <a:endParaRPr lang="en-US" sz="1200" b="1" kern="0" dirty="0">
                <a:solidFill>
                  <a:srgbClr val="1F497D"/>
                </a:solidFill>
                <a:latin typeface="Calibri"/>
                <a:cs typeface="Arial" panose="020B0604020202020204" pitchFamily="34" charset="0"/>
              </a:endParaRPr>
            </a:p>
            <a:p>
              <a:pPr marL="285750" lvl="1" indent="-285750" defTabSz="755650">
                <a:lnSpc>
                  <a:spcPct val="150000"/>
                </a:lnSpc>
                <a:spcAft>
                  <a:spcPct val="15000"/>
                </a:spcAft>
                <a:buFont typeface="Arial" panose="020B0604020202020204" pitchFamily="34" charset="0"/>
                <a:buChar char="•"/>
                <a:defRPr/>
              </a:pPr>
              <a:r>
                <a:rPr lang="en-US" sz="1200" b="1" kern="0" dirty="0" smtClean="0">
                  <a:solidFill>
                    <a:srgbClr val="1F497D"/>
                  </a:solidFill>
                  <a:latin typeface="Calibri"/>
                  <a:cs typeface="Arial" panose="020B0604020202020204" pitchFamily="34" charset="0"/>
                </a:rPr>
                <a:t>Nuts, Seeds</a:t>
              </a:r>
            </a:p>
            <a:p>
              <a:pPr marL="285750" lvl="1" indent="-285750" defTabSz="755650">
                <a:lnSpc>
                  <a:spcPct val="150000"/>
                </a:lnSpc>
                <a:spcAft>
                  <a:spcPct val="15000"/>
                </a:spcAft>
                <a:buFont typeface="Arial" panose="020B0604020202020204" pitchFamily="34" charset="0"/>
                <a:buChar char="•"/>
                <a:defRPr/>
              </a:pPr>
              <a:r>
                <a:rPr lang="en-US" sz="1200" b="1" kern="0" dirty="0">
                  <a:solidFill>
                    <a:srgbClr val="1F497D"/>
                  </a:solidFill>
                  <a:cs typeface="Arial" panose="020B0604020202020204" pitchFamily="34" charset="0"/>
                </a:rPr>
                <a:t>Produce</a:t>
              </a:r>
            </a:p>
            <a:p>
              <a:pPr marL="285750" lvl="1" indent="-285750" defTabSz="755650">
                <a:lnSpc>
                  <a:spcPct val="150000"/>
                </a:lnSpc>
                <a:spcAft>
                  <a:spcPct val="15000"/>
                </a:spcAft>
                <a:buFont typeface="Arial" panose="020B0604020202020204" pitchFamily="34" charset="0"/>
                <a:buChar char="•"/>
                <a:defRPr/>
              </a:pPr>
              <a:r>
                <a:rPr lang="en-US" sz="1200" b="1" kern="0" dirty="0" smtClean="0">
                  <a:solidFill>
                    <a:srgbClr val="1F497D"/>
                  </a:solidFill>
                  <a:latin typeface="Calibri"/>
                  <a:cs typeface="Arial" panose="020B0604020202020204" pitchFamily="34" charset="0"/>
                </a:rPr>
                <a:t>Seafood</a:t>
              </a:r>
              <a:endParaRPr lang="en-US" sz="1200" b="1" kern="0" dirty="0">
                <a:solidFill>
                  <a:srgbClr val="1F497D"/>
                </a:solidFill>
                <a:latin typeface="Calibri"/>
                <a:cs typeface="Arial" panose="020B0604020202020204" pitchFamily="34" charset="0"/>
              </a:endParaRPr>
            </a:p>
            <a:p>
              <a:pPr marL="171450" lvl="1" indent="-171450" defTabSz="755650">
                <a:lnSpc>
                  <a:spcPct val="90000"/>
                </a:lnSpc>
                <a:spcAft>
                  <a:spcPct val="15000"/>
                </a:spcAft>
                <a:buFontTx/>
                <a:buChar char="•"/>
                <a:defRPr/>
              </a:pPr>
              <a:endParaRPr lang="en-US" sz="1600" kern="0" dirty="0">
                <a:solidFill>
                  <a:srgbClr val="000000"/>
                </a:solidFill>
                <a:latin typeface="Calibri"/>
                <a:cs typeface="Arial" panose="020B0604020202020204" pitchFamily="34" charset="0"/>
              </a:endParaRPr>
            </a:p>
            <a:p>
              <a:pPr marL="171450" lvl="1" indent="-171450" defTabSz="755650">
                <a:lnSpc>
                  <a:spcPct val="90000"/>
                </a:lnSpc>
                <a:spcAft>
                  <a:spcPct val="15000"/>
                </a:spcAft>
                <a:buFontTx/>
                <a:buChar char="•"/>
                <a:defRPr/>
              </a:pPr>
              <a:endParaRPr lang="en-US" sz="1600" kern="0" dirty="0">
                <a:solidFill>
                  <a:srgbClr val="000000"/>
                </a:solidFill>
                <a:latin typeface="Calibri"/>
                <a:cs typeface="Arial" panose="020B0604020202020204" pitchFamily="34" charset="0"/>
              </a:endParaRPr>
            </a:p>
            <a:p>
              <a:pPr marL="171450" lvl="1" indent="-171450" defTabSz="755650">
                <a:lnSpc>
                  <a:spcPct val="90000"/>
                </a:lnSpc>
                <a:spcAft>
                  <a:spcPct val="15000"/>
                </a:spcAft>
                <a:buFontTx/>
                <a:buChar char="•"/>
                <a:defRPr/>
              </a:pPr>
              <a:endParaRPr lang="en-US" sz="1600" kern="0" dirty="0">
                <a:solidFill>
                  <a:srgbClr val="000000"/>
                </a:solidFill>
                <a:latin typeface="Calibri"/>
                <a:cs typeface="Arial" panose="020B0604020202020204" pitchFamily="34" charset="0"/>
              </a:endParaRPr>
            </a:p>
          </p:txBody>
        </p:sp>
      </p:grpSp>
      <p:sp>
        <p:nvSpPr>
          <p:cNvPr id="20" name="TextBox 1"/>
          <p:cNvSpPr txBox="1">
            <a:spLocks noChangeArrowheads="1"/>
          </p:cNvSpPr>
          <p:nvPr/>
        </p:nvSpPr>
        <p:spPr bwMode="auto">
          <a:xfrm>
            <a:off x="613276" y="1042596"/>
            <a:ext cx="6377038" cy="63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210" tIns="42105" rIns="84210" bIns="42105">
            <a:spAutoFit/>
          </a:bodyPr>
          <a:lstStyle>
            <a:lvl1pPr defTabSz="1682750" eaLnBrk="0" hangingPunct="0">
              <a:spcBef>
                <a:spcPct val="20000"/>
              </a:spcBef>
              <a:buFont typeface="Arial" panose="020B0604020202020204" pitchFamily="34" charset="0"/>
              <a:buChar char="•"/>
              <a:defRPr sz="5900">
                <a:solidFill>
                  <a:schemeClr val="tx1"/>
                </a:solidFill>
                <a:latin typeface="Calibri" panose="020F0502020204030204" pitchFamily="34" charset="0"/>
                <a:ea typeface="ＭＳ Ｐゴシック" panose="020B0600070205080204" pitchFamily="34" charset="-128"/>
              </a:defRPr>
            </a:lvl1pPr>
            <a:lvl2pPr marL="742950" indent="-285750" defTabSz="1682750" eaLnBrk="0" hangingPunct="0">
              <a:spcBef>
                <a:spcPct val="20000"/>
              </a:spcBef>
              <a:buFont typeface="Arial" panose="020B0604020202020204" pitchFamily="34" charset="0"/>
              <a:buChar char="–"/>
              <a:defRPr sz="5200">
                <a:solidFill>
                  <a:schemeClr val="tx1"/>
                </a:solidFill>
                <a:latin typeface="Calibri" panose="020F0502020204030204" pitchFamily="34" charset="0"/>
                <a:ea typeface="ＭＳ Ｐゴシック" panose="020B0600070205080204" pitchFamily="34" charset="-128"/>
              </a:defRPr>
            </a:lvl2pPr>
            <a:lvl3pPr marL="1143000" indent="-228600" defTabSz="1682750" eaLnBrk="0" hangingPunct="0">
              <a:spcBef>
                <a:spcPct val="20000"/>
              </a:spcBef>
              <a:buFont typeface="Arial" panose="020B0604020202020204" pitchFamily="34" charset="0"/>
              <a:buChar char="•"/>
              <a:defRPr sz="4400">
                <a:solidFill>
                  <a:schemeClr val="tx1"/>
                </a:solidFill>
                <a:latin typeface="Calibri" panose="020F0502020204030204" pitchFamily="34" charset="0"/>
                <a:ea typeface="ＭＳ Ｐゴシック" panose="020B0600070205080204" pitchFamily="34" charset="-128"/>
              </a:defRPr>
            </a:lvl3pPr>
            <a:lvl4pPr marL="1600200" indent="-228600" defTabSz="1682750" eaLnBrk="0" hangingPunct="0">
              <a:spcBef>
                <a:spcPct val="20000"/>
              </a:spcBef>
              <a:buFont typeface="Arial" panose="020B0604020202020204" pitchFamily="34" charset="0"/>
              <a:buChar char="–"/>
              <a:defRPr sz="3700">
                <a:solidFill>
                  <a:schemeClr val="tx1"/>
                </a:solidFill>
                <a:latin typeface="Calibri" panose="020F0502020204030204" pitchFamily="34" charset="0"/>
                <a:ea typeface="ＭＳ Ｐゴシック" panose="020B0600070205080204" pitchFamily="34" charset="-128"/>
              </a:defRPr>
            </a:lvl4pPr>
            <a:lvl5pPr marL="2057400" indent="-228600" defTabSz="1682750" eaLnBrk="0" hangingPunct="0">
              <a:spcBef>
                <a:spcPct val="20000"/>
              </a:spcBef>
              <a:buFont typeface="Arial" panose="020B0604020202020204" pitchFamily="34" charset="0"/>
              <a:buChar char="»"/>
              <a:defRPr sz="3700">
                <a:solidFill>
                  <a:schemeClr val="tx1"/>
                </a:solidFill>
                <a:latin typeface="Calibri" panose="020F0502020204030204" pitchFamily="34" charset="0"/>
                <a:ea typeface="ＭＳ Ｐゴシック" panose="020B0600070205080204" pitchFamily="34" charset="-128"/>
              </a:defRPr>
            </a:lvl5pPr>
            <a:lvl6pPr marL="2514600" indent="-228600" defTabSz="1682750" eaLnBrk="0" fontAlgn="base" hangingPunct="0">
              <a:spcBef>
                <a:spcPct val="20000"/>
              </a:spcBef>
              <a:spcAft>
                <a:spcPct val="0"/>
              </a:spcAft>
              <a:buFont typeface="Arial" panose="020B0604020202020204" pitchFamily="34" charset="0"/>
              <a:buChar char="»"/>
              <a:defRPr sz="3700">
                <a:solidFill>
                  <a:schemeClr val="tx1"/>
                </a:solidFill>
                <a:latin typeface="Calibri" panose="020F0502020204030204" pitchFamily="34" charset="0"/>
                <a:ea typeface="ＭＳ Ｐゴシック" panose="020B0600070205080204" pitchFamily="34" charset="-128"/>
              </a:defRPr>
            </a:lvl6pPr>
            <a:lvl7pPr marL="2971800" indent="-228600" defTabSz="1682750" eaLnBrk="0" fontAlgn="base" hangingPunct="0">
              <a:spcBef>
                <a:spcPct val="20000"/>
              </a:spcBef>
              <a:spcAft>
                <a:spcPct val="0"/>
              </a:spcAft>
              <a:buFont typeface="Arial" panose="020B0604020202020204" pitchFamily="34" charset="0"/>
              <a:buChar char="»"/>
              <a:defRPr sz="3700">
                <a:solidFill>
                  <a:schemeClr val="tx1"/>
                </a:solidFill>
                <a:latin typeface="Calibri" panose="020F0502020204030204" pitchFamily="34" charset="0"/>
                <a:ea typeface="ＭＳ Ｐゴシック" panose="020B0600070205080204" pitchFamily="34" charset="-128"/>
              </a:defRPr>
            </a:lvl7pPr>
            <a:lvl8pPr marL="3429000" indent="-228600" defTabSz="1682750" eaLnBrk="0" fontAlgn="base" hangingPunct="0">
              <a:spcBef>
                <a:spcPct val="20000"/>
              </a:spcBef>
              <a:spcAft>
                <a:spcPct val="0"/>
              </a:spcAft>
              <a:buFont typeface="Arial" panose="020B0604020202020204" pitchFamily="34" charset="0"/>
              <a:buChar char="»"/>
              <a:defRPr sz="3700">
                <a:solidFill>
                  <a:schemeClr val="tx1"/>
                </a:solidFill>
                <a:latin typeface="Calibri" panose="020F0502020204030204" pitchFamily="34" charset="0"/>
                <a:ea typeface="ＭＳ Ｐゴシック" panose="020B0600070205080204" pitchFamily="34" charset="-128"/>
              </a:defRPr>
            </a:lvl8pPr>
            <a:lvl9pPr marL="3886200" indent="-228600" defTabSz="1682750" eaLnBrk="0" fontAlgn="base" hangingPunct="0">
              <a:spcBef>
                <a:spcPct val="20000"/>
              </a:spcBef>
              <a:spcAft>
                <a:spcPct val="0"/>
              </a:spcAft>
              <a:buFont typeface="Arial" panose="020B0604020202020204" pitchFamily="34" charset="0"/>
              <a:buChar char="»"/>
              <a:defRPr sz="3700">
                <a:solidFill>
                  <a:schemeClr val="tx1"/>
                </a:solidFill>
                <a:latin typeface="Calibri" panose="020F0502020204030204" pitchFamily="34" charset="0"/>
                <a:ea typeface="ＭＳ Ｐゴシック" panose="020B0600070205080204" pitchFamily="34" charset="-128"/>
              </a:defRPr>
            </a:lvl9pPr>
          </a:lstStyle>
          <a:p>
            <a:pPr eaLnBrk="1" fontAlgn="base" hangingPunct="1">
              <a:spcBef>
                <a:spcPct val="0"/>
              </a:spcBef>
              <a:spcAft>
                <a:spcPct val="0"/>
              </a:spcAft>
              <a:buNone/>
            </a:pPr>
            <a:r>
              <a:rPr lang="en-US" altLang="en-US" sz="3600" b="1" dirty="0">
                <a:latin typeface="Helvetica" panose="020B0604020202020204" pitchFamily="34" charset="0"/>
                <a:cs typeface="Helvetica" panose="020B0604020202020204" pitchFamily="34" charset="0"/>
              </a:rPr>
              <a:t>Research Projects Database</a:t>
            </a:r>
          </a:p>
        </p:txBody>
      </p:sp>
    </p:spTree>
    <p:extLst>
      <p:ext uri="{BB962C8B-B14F-4D97-AF65-F5344CB8AC3E}">
        <p14:creationId xmlns:p14="http://schemas.microsoft.com/office/powerpoint/2010/main" val="31462528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p:cNvCxnSpPr/>
          <p:nvPr/>
        </p:nvCxnSpPr>
        <p:spPr>
          <a:xfrm flipH="1">
            <a:off x="4130854" y="4777873"/>
            <a:ext cx="905256" cy="0"/>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62345" y="1545336"/>
            <a:ext cx="6400800" cy="717833"/>
          </a:xfrm>
        </p:spPr>
        <p:txBody>
          <a:bodyPr>
            <a:normAutofit/>
          </a:bodyPr>
          <a:lstStyle/>
          <a:p>
            <a:pPr algn="ctr"/>
            <a:r>
              <a:rPr lang="en-US" dirty="0" smtClean="0">
                <a:latin typeface="Helvetica" panose="020B0604020202020204" pitchFamily="34" charset="0"/>
                <a:ea typeface="Calibri" panose="020F0502020204030204" pitchFamily="34" charset="0"/>
                <a:cs typeface="Helvetica" panose="020B0604020202020204" pitchFamily="34" charset="0"/>
              </a:rPr>
              <a:t>Topics</a:t>
            </a:r>
            <a:endParaRPr lang="en-US" dirty="0"/>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3542" y="2705885"/>
            <a:ext cx="5462904" cy="3657600"/>
          </a:xfrm>
          <a:prstGeom prst="rect">
            <a:avLst/>
          </a:prstGeom>
          <a:ln>
            <a:solidFill>
              <a:schemeClr val="tx1"/>
            </a:solidFill>
          </a:ln>
        </p:spPr>
      </p:pic>
      <p:sp>
        <p:nvSpPr>
          <p:cNvPr id="6" name="Rectangle 5"/>
          <p:cNvSpPr/>
          <p:nvPr/>
        </p:nvSpPr>
        <p:spPr>
          <a:xfrm>
            <a:off x="5032549" y="4276111"/>
            <a:ext cx="1062938" cy="1003525"/>
          </a:xfrm>
          <a:prstGeom prst="rect">
            <a:avLst/>
          </a:prstGeom>
          <a:solidFill>
            <a:srgbClr val="FFC000">
              <a:alpha val="9020"/>
            </a:srgbClr>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43688" y="3577873"/>
            <a:ext cx="2352381" cy="2400000"/>
          </a:xfrm>
          <a:prstGeom prst="rect">
            <a:avLst/>
          </a:prstGeom>
          <a:ln>
            <a:noFill/>
          </a:ln>
          <a:effectLst>
            <a:outerShdw blurRad="190500" algn="tl" rotWithShape="0">
              <a:srgbClr val="000000">
                <a:alpha val="70000"/>
              </a:srgbClr>
            </a:outerShdw>
          </a:effectLst>
        </p:spPr>
      </p:pic>
      <p:sp>
        <p:nvSpPr>
          <p:cNvPr id="9" name="TextBox 1"/>
          <p:cNvSpPr txBox="1">
            <a:spLocks noChangeArrowheads="1"/>
          </p:cNvSpPr>
          <p:nvPr/>
        </p:nvSpPr>
        <p:spPr bwMode="auto">
          <a:xfrm>
            <a:off x="662345" y="787445"/>
            <a:ext cx="6400800" cy="63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210" tIns="42105" rIns="84210" bIns="42105">
            <a:spAutoFit/>
          </a:bodyPr>
          <a:lstStyle>
            <a:lvl1pPr defTabSz="1682750" eaLnBrk="0" hangingPunct="0">
              <a:spcBef>
                <a:spcPct val="20000"/>
              </a:spcBef>
              <a:buFont typeface="Arial" panose="020B0604020202020204" pitchFamily="34" charset="0"/>
              <a:buChar char="•"/>
              <a:defRPr sz="5900">
                <a:solidFill>
                  <a:schemeClr val="tx1"/>
                </a:solidFill>
                <a:latin typeface="Calibri" panose="020F0502020204030204" pitchFamily="34" charset="0"/>
                <a:ea typeface="ＭＳ Ｐゴシック" panose="020B0600070205080204" pitchFamily="34" charset="-128"/>
              </a:defRPr>
            </a:lvl1pPr>
            <a:lvl2pPr marL="742950" indent="-285750" defTabSz="1682750" eaLnBrk="0" hangingPunct="0">
              <a:spcBef>
                <a:spcPct val="20000"/>
              </a:spcBef>
              <a:buFont typeface="Arial" panose="020B0604020202020204" pitchFamily="34" charset="0"/>
              <a:buChar char="–"/>
              <a:defRPr sz="5200">
                <a:solidFill>
                  <a:schemeClr val="tx1"/>
                </a:solidFill>
                <a:latin typeface="Calibri" panose="020F0502020204030204" pitchFamily="34" charset="0"/>
                <a:ea typeface="ＭＳ Ｐゴシック" panose="020B0600070205080204" pitchFamily="34" charset="-128"/>
              </a:defRPr>
            </a:lvl2pPr>
            <a:lvl3pPr marL="1143000" indent="-228600" defTabSz="1682750" eaLnBrk="0" hangingPunct="0">
              <a:spcBef>
                <a:spcPct val="20000"/>
              </a:spcBef>
              <a:buFont typeface="Arial" panose="020B0604020202020204" pitchFamily="34" charset="0"/>
              <a:buChar char="•"/>
              <a:defRPr sz="4400">
                <a:solidFill>
                  <a:schemeClr val="tx1"/>
                </a:solidFill>
                <a:latin typeface="Calibri" panose="020F0502020204030204" pitchFamily="34" charset="0"/>
                <a:ea typeface="ＭＳ Ｐゴシック" panose="020B0600070205080204" pitchFamily="34" charset="-128"/>
              </a:defRPr>
            </a:lvl3pPr>
            <a:lvl4pPr marL="1600200" indent="-228600" defTabSz="1682750" eaLnBrk="0" hangingPunct="0">
              <a:spcBef>
                <a:spcPct val="20000"/>
              </a:spcBef>
              <a:buFont typeface="Arial" panose="020B0604020202020204" pitchFamily="34" charset="0"/>
              <a:buChar char="–"/>
              <a:defRPr sz="3700">
                <a:solidFill>
                  <a:schemeClr val="tx1"/>
                </a:solidFill>
                <a:latin typeface="Calibri" panose="020F0502020204030204" pitchFamily="34" charset="0"/>
                <a:ea typeface="ＭＳ Ｐゴシック" panose="020B0600070205080204" pitchFamily="34" charset="-128"/>
              </a:defRPr>
            </a:lvl4pPr>
            <a:lvl5pPr marL="2057400" indent="-228600" defTabSz="1682750" eaLnBrk="0" hangingPunct="0">
              <a:spcBef>
                <a:spcPct val="20000"/>
              </a:spcBef>
              <a:buFont typeface="Arial" panose="020B0604020202020204" pitchFamily="34" charset="0"/>
              <a:buChar char="»"/>
              <a:defRPr sz="3700">
                <a:solidFill>
                  <a:schemeClr val="tx1"/>
                </a:solidFill>
                <a:latin typeface="Calibri" panose="020F0502020204030204" pitchFamily="34" charset="0"/>
                <a:ea typeface="ＭＳ Ｐゴシック" panose="020B0600070205080204" pitchFamily="34" charset="-128"/>
              </a:defRPr>
            </a:lvl5pPr>
            <a:lvl6pPr marL="2514600" indent="-228600" defTabSz="1682750" eaLnBrk="0" fontAlgn="base" hangingPunct="0">
              <a:spcBef>
                <a:spcPct val="20000"/>
              </a:spcBef>
              <a:spcAft>
                <a:spcPct val="0"/>
              </a:spcAft>
              <a:buFont typeface="Arial" panose="020B0604020202020204" pitchFamily="34" charset="0"/>
              <a:buChar char="»"/>
              <a:defRPr sz="3700">
                <a:solidFill>
                  <a:schemeClr val="tx1"/>
                </a:solidFill>
                <a:latin typeface="Calibri" panose="020F0502020204030204" pitchFamily="34" charset="0"/>
                <a:ea typeface="ＭＳ Ｐゴシック" panose="020B0600070205080204" pitchFamily="34" charset="-128"/>
              </a:defRPr>
            </a:lvl6pPr>
            <a:lvl7pPr marL="2971800" indent="-228600" defTabSz="1682750" eaLnBrk="0" fontAlgn="base" hangingPunct="0">
              <a:spcBef>
                <a:spcPct val="20000"/>
              </a:spcBef>
              <a:spcAft>
                <a:spcPct val="0"/>
              </a:spcAft>
              <a:buFont typeface="Arial" panose="020B0604020202020204" pitchFamily="34" charset="0"/>
              <a:buChar char="»"/>
              <a:defRPr sz="3700">
                <a:solidFill>
                  <a:schemeClr val="tx1"/>
                </a:solidFill>
                <a:latin typeface="Calibri" panose="020F0502020204030204" pitchFamily="34" charset="0"/>
                <a:ea typeface="ＭＳ Ｐゴシック" panose="020B0600070205080204" pitchFamily="34" charset="-128"/>
              </a:defRPr>
            </a:lvl7pPr>
            <a:lvl8pPr marL="3429000" indent="-228600" defTabSz="1682750" eaLnBrk="0" fontAlgn="base" hangingPunct="0">
              <a:spcBef>
                <a:spcPct val="20000"/>
              </a:spcBef>
              <a:spcAft>
                <a:spcPct val="0"/>
              </a:spcAft>
              <a:buFont typeface="Arial" panose="020B0604020202020204" pitchFamily="34" charset="0"/>
              <a:buChar char="»"/>
              <a:defRPr sz="3700">
                <a:solidFill>
                  <a:schemeClr val="tx1"/>
                </a:solidFill>
                <a:latin typeface="Calibri" panose="020F0502020204030204" pitchFamily="34" charset="0"/>
                <a:ea typeface="ＭＳ Ｐゴシック" panose="020B0600070205080204" pitchFamily="34" charset="-128"/>
              </a:defRPr>
            </a:lvl8pPr>
            <a:lvl9pPr marL="3886200" indent="-228600" defTabSz="1682750" eaLnBrk="0" fontAlgn="base" hangingPunct="0">
              <a:spcBef>
                <a:spcPct val="20000"/>
              </a:spcBef>
              <a:spcAft>
                <a:spcPct val="0"/>
              </a:spcAft>
              <a:buFont typeface="Arial" panose="020B0604020202020204" pitchFamily="34" charset="0"/>
              <a:buChar char="»"/>
              <a:defRPr sz="3700">
                <a:solidFill>
                  <a:schemeClr val="tx1"/>
                </a:solidFill>
                <a:latin typeface="Calibri" panose="020F0502020204030204" pitchFamily="34" charset="0"/>
                <a:ea typeface="ＭＳ Ｐゴシック" panose="020B0600070205080204" pitchFamily="34" charset="-128"/>
              </a:defRPr>
            </a:lvl9pPr>
          </a:lstStyle>
          <a:p>
            <a:pPr eaLnBrk="1" fontAlgn="base" hangingPunct="1">
              <a:spcBef>
                <a:spcPct val="0"/>
              </a:spcBef>
              <a:spcAft>
                <a:spcPct val="0"/>
              </a:spcAft>
              <a:buNone/>
            </a:pPr>
            <a:r>
              <a:rPr lang="en-US" altLang="en-US" sz="3600" b="1" dirty="0">
                <a:latin typeface="Helvetica" panose="020B0604020202020204" pitchFamily="34" charset="0"/>
                <a:cs typeface="Helvetica" panose="020B0604020202020204" pitchFamily="34" charset="0"/>
              </a:rPr>
              <a:t>Research Projects Database</a:t>
            </a:r>
          </a:p>
        </p:txBody>
      </p:sp>
    </p:spTree>
    <p:extLst>
      <p:ext uri="{BB962C8B-B14F-4D97-AF65-F5344CB8AC3E}">
        <p14:creationId xmlns:p14="http://schemas.microsoft.com/office/powerpoint/2010/main" val="20544785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2894</TotalTime>
  <Words>484</Words>
  <Application>Microsoft Office PowerPoint</Application>
  <PresentationFormat>Widescreen</PresentationFormat>
  <Paragraphs>108</Paragraphs>
  <Slides>17</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ＭＳ Ｐゴシック</vt:lpstr>
      <vt:lpstr>Arial</vt:lpstr>
      <vt:lpstr>Arial Bold</vt:lpstr>
      <vt:lpstr>Calibri</vt:lpstr>
      <vt:lpstr>Calibri Light</vt:lpstr>
      <vt:lpstr>Helvetica</vt:lpstr>
      <vt:lpstr>Wingdings</vt:lpstr>
      <vt:lpstr>Office Theme</vt:lpstr>
      <vt:lpstr>Food Safety Research Information Office (FSRIO) </vt:lpstr>
      <vt:lpstr>FSRIO Overview</vt:lpstr>
      <vt:lpstr> Food Safety Research Information Office (FSRIO)</vt:lpstr>
      <vt:lpstr>PowerPoint Presentation</vt:lpstr>
      <vt:lpstr>PowerPoint Presentation</vt:lpstr>
      <vt:lpstr>PowerPoint Presentation</vt:lpstr>
      <vt:lpstr>PowerPoint Presentation</vt:lpstr>
      <vt:lpstr>PowerPoint Presentation</vt:lpstr>
      <vt:lpstr>Topics</vt:lpstr>
      <vt:lpstr>PowerPoint Presentation</vt:lpstr>
      <vt:lpstr>PowerPoint Presentation</vt:lpstr>
      <vt:lpstr>PowerPoint Presentation</vt:lpstr>
      <vt:lpstr>PowerPoint Presentation</vt:lpstr>
      <vt:lpstr>PowerPoint Presentation</vt:lpstr>
      <vt:lpstr>Meet the Experts</vt:lpstr>
      <vt:lpstr>Meet the Experts</vt:lpstr>
      <vt:lpstr>Contact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Meredith Evans</dc:creator>
  <cp:lastModifiedBy>Davis, Wendy - ARS</cp:lastModifiedBy>
  <cp:revision>94</cp:revision>
  <dcterms:created xsi:type="dcterms:W3CDTF">2016-12-13T18:46:05Z</dcterms:created>
  <dcterms:modified xsi:type="dcterms:W3CDTF">2018-02-06T17:26:54Z</dcterms:modified>
</cp:coreProperties>
</file>